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6858000" cx="12192000"/>
  <p:notesSz cx="6858000" cy="9144000"/>
  <p:embeddedFontLst>
    <p:embeddedFont>
      <p:font typeface="Dosis"/>
      <p:regular r:id="rId56"/>
      <p:bold r:id="rId57"/>
    </p:embeddedFont>
    <p:embeddedFont>
      <p:font typeface="Roboto"/>
      <p:regular r:id="rId58"/>
      <p:bold r:id="rId59"/>
      <p:italic r:id="rId60"/>
      <p:boldItalic r:id="rId61"/>
    </p:embeddedFont>
    <p:embeddedFont>
      <p:font typeface="Montserrat"/>
      <p:regular r:id="rId62"/>
      <p:bold r:id="rId63"/>
      <p:italic r:id="rId64"/>
      <p:boldItalic r:id="rId65"/>
    </p:embeddedFont>
    <p:embeddedFont>
      <p:font typeface="Dosis Medium"/>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8" roundtripDataSignature="AMtx7mhXsi9R71Vw/b2tCL2i/pLGruRQ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regular.fntdata"/><Relationship Id="rId61" Type="http://schemas.openxmlformats.org/officeDocument/2006/relationships/font" Target="fonts/Roboto-boldItalic.fntdata"/><Relationship Id="rId20" Type="http://schemas.openxmlformats.org/officeDocument/2006/relationships/slide" Target="slides/slide16.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8.xml"/><Relationship Id="rId66" Type="http://schemas.openxmlformats.org/officeDocument/2006/relationships/font" Target="fonts/DosisMedium-regular.fntdata"/><Relationship Id="rId21" Type="http://schemas.openxmlformats.org/officeDocument/2006/relationships/slide" Target="slides/slide17.xml"/><Relationship Id="rId65" Type="http://schemas.openxmlformats.org/officeDocument/2006/relationships/font" Target="fonts/Montserrat-boldItalic.fntdata"/><Relationship Id="rId24" Type="http://schemas.openxmlformats.org/officeDocument/2006/relationships/slide" Target="slides/slide20.xml"/><Relationship Id="rId68" Type="http://customschemas.google.com/relationships/presentationmetadata" Target="metadata"/><Relationship Id="rId23" Type="http://schemas.openxmlformats.org/officeDocument/2006/relationships/slide" Target="slides/slide19.xml"/><Relationship Id="rId67" Type="http://schemas.openxmlformats.org/officeDocument/2006/relationships/font" Target="fonts/DosisMedium-bold.fntdata"/><Relationship Id="rId60" Type="http://schemas.openxmlformats.org/officeDocument/2006/relationships/font" Target="fonts/Roboto-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Dosis-bold.fntdata"/><Relationship Id="rId12" Type="http://schemas.openxmlformats.org/officeDocument/2006/relationships/slide" Target="slides/slide8.xml"/><Relationship Id="rId56" Type="http://schemas.openxmlformats.org/officeDocument/2006/relationships/font" Target="fonts/Dosis-regular.fntdata"/><Relationship Id="rId15" Type="http://schemas.openxmlformats.org/officeDocument/2006/relationships/slide" Target="slides/slide11.xml"/><Relationship Id="rId59" Type="http://schemas.openxmlformats.org/officeDocument/2006/relationships/font" Target="fonts/Roboto-bold.fntdata"/><Relationship Id="rId14" Type="http://schemas.openxmlformats.org/officeDocument/2006/relationships/slide" Target="slides/slide10.xml"/><Relationship Id="rId58" Type="http://schemas.openxmlformats.org/officeDocument/2006/relationships/font" Target="fonts/Robot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6bffed758_3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276bffed758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6c23562be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276c23562be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6c23562be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276c23562be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6bffed758_3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276bffed758_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6c23562be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276c23562be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6c23562be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276c23562be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6bffed758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276bffed75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6bffed75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276bffed75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6bffed758_0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276bffed758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6bffed758_0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276bffed758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6bffed758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276bffed75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6bffed758_0_1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276bffed758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6bffed758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276bffed758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6bffed758_0_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276bffed758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76bffed758_0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276bffed758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76bffed758_0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276bffed758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76bffed758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276bffed758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6bffed758_0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276bffed758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6bffed758_0_2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276bffed758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76bffed758_0_2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276bffed758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6bffed758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276bffed75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76bffed75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g276bffed75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6bffed758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276bffed758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6bffed758_0_2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276bffed758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6bffed758_0_4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g276bffed758_0_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6bffed758_0_4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276bffed758_0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76bffed758_0_4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g276bffed758_0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6bffed758_0_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276bffed758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6bffed758_0_5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g276bffed758_0_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76bffed758_0_5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g276bffed758_0_5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76bffed758_0_5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g276bffed758_0_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76bffed758_0_5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g276bffed758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76bffed758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g276bffed758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76bffed758_0_3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g276bffed758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76bffed758_0_3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276bffed758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76bffed758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g276bffed758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76bffed758_0_5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g276bffed758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eb3ee0a0c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g2eb3ee0a0c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b3ee0a0c9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2eb3ee0a0c9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76bffed758_0_5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g276bffed758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eb3ee0a0c9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g2eb3ee0a0c9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eb3ee0a0c9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2eb3ee0a0c9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76f43845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76f438459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276f438459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b3ee08e73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g2eb3ee08e7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76f4384597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76f4384597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276f4384597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76bffed758_0_6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g276bffed758_0_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6bffed758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276bffed758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f82d40dce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cf82d40dce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76bffed758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276bffed758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76bffed758_3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276bffed758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8.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35.png"/><Relationship Id="rId5" Type="http://schemas.openxmlformats.org/officeDocument/2006/relationships/image" Target="../media/image40.png"/><Relationship Id="rId6"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4.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0.png"/><Relationship Id="rId6"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59.png"/><Relationship Id="rId6"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63.png"/><Relationship Id="rId6"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491875" y="1647401"/>
            <a:ext cx="41613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PDSI-</a:t>
            </a:r>
            <a:endParaRPr b="1" i="0" sz="3600" u="none" cap="none" strike="noStrike">
              <a:solidFill>
                <a:schemeClr val="lt1"/>
              </a:solidFill>
              <a:latin typeface="Montserrat"/>
              <a:ea typeface="Montserrat"/>
              <a:cs typeface="Montserrat"/>
              <a:sym typeface="Montserrat"/>
            </a:endParaRPr>
          </a:p>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PERJUANGAN</a:t>
            </a:r>
            <a:endParaRPr b="0" i="0" sz="1400" u="none" cap="none" strike="noStrike">
              <a:solidFill>
                <a:schemeClr val="lt1"/>
              </a:solidFill>
              <a:latin typeface="Arial"/>
              <a:ea typeface="Arial"/>
              <a:cs typeface="Arial"/>
              <a:sym typeface="Arial"/>
            </a:endParaRPr>
          </a:p>
        </p:txBody>
      </p:sp>
      <p:sp>
        <p:nvSpPr>
          <p:cNvPr id="66" name="Google Shape;66;p1"/>
          <p:cNvSpPr txBox="1"/>
          <p:nvPr/>
        </p:nvSpPr>
        <p:spPr>
          <a:xfrm>
            <a:off x="491867" y="3402016"/>
            <a:ext cx="3064500" cy="1569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Dokumen Laporan Final Project</a:t>
            </a:r>
            <a:endParaRPr b="0" i="0" sz="3200" u="none" cap="none" strike="noStrike">
              <a:solidFill>
                <a:schemeClr val="lt1"/>
              </a:solidFill>
              <a:latin typeface="Montserrat"/>
              <a:ea typeface="Montserrat"/>
              <a:cs typeface="Montserrat"/>
              <a:sym typeface="Montserrat"/>
            </a:endParaRPr>
          </a:p>
        </p:txBody>
      </p:sp>
      <p:cxnSp>
        <p:nvCxnSpPr>
          <p:cNvPr id="67" name="Google Shape;67;p1"/>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A close up of a logo&#10;&#10;Description automatically generated" id="146" name="Google Shape;146;g276bffed758_3_11"/>
          <p:cNvPicPr preferRelativeResize="0"/>
          <p:nvPr/>
        </p:nvPicPr>
        <p:blipFill rotWithShape="1">
          <a:blip r:embed="rId3">
            <a:alphaModFix amt="71000"/>
          </a:blip>
          <a:srcRect b="0" l="0" r="0" t="0"/>
          <a:stretch/>
        </p:blipFill>
        <p:spPr>
          <a:xfrm>
            <a:off x="-3" y="1186454"/>
            <a:ext cx="12192000" cy="5080000"/>
          </a:xfrm>
          <a:prstGeom prst="rect">
            <a:avLst/>
          </a:prstGeom>
          <a:noFill/>
          <a:ln>
            <a:noFill/>
          </a:ln>
        </p:spPr>
      </p:pic>
      <p:pic>
        <p:nvPicPr>
          <p:cNvPr descr="A picture containing drawing&#10;&#10;Description automatically generated" id="147" name="Google Shape;147;g276bffed758_3_11"/>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48" name="Google Shape;148;g276bffed758_3_11"/>
          <p:cNvSpPr txBox="1"/>
          <p:nvPr/>
        </p:nvSpPr>
        <p:spPr>
          <a:xfrm>
            <a:off x="1055470" y="591530"/>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Univariate Analysis</a:t>
            </a:r>
            <a:endParaRPr b="1" i="0" sz="3200" u="none" cap="none" strike="noStrike">
              <a:solidFill>
                <a:srgbClr val="0198A3"/>
              </a:solidFill>
              <a:latin typeface="Montserrat"/>
              <a:ea typeface="Montserrat"/>
              <a:cs typeface="Montserrat"/>
              <a:sym typeface="Montserrat"/>
            </a:endParaRPr>
          </a:p>
        </p:txBody>
      </p:sp>
      <p:sp>
        <p:nvSpPr>
          <p:cNvPr id="149" name="Google Shape;149;g276bffed758_3_11"/>
          <p:cNvSpPr txBox="1"/>
          <p:nvPr/>
        </p:nvSpPr>
        <p:spPr>
          <a:xfrm>
            <a:off x="1055475" y="4602625"/>
            <a:ext cx="108969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1800" u="none" cap="none" strike="noStrike">
                <a:solidFill>
                  <a:srgbClr val="000000"/>
                </a:solidFill>
                <a:latin typeface="Calibri"/>
                <a:ea typeface="Calibri"/>
                <a:cs typeface="Calibri"/>
                <a:sym typeface="Calibri"/>
              </a:rPr>
              <a:t>Gambar di atas merupakan distribusi dari kolom marital. Pelanggan yang sudah menikah merupakan kelas yang paling banyak</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US" sz="1800" u="none" cap="none" strike="noStrike">
                <a:solidFill>
                  <a:srgbClr val="000000"/>
                </a:solidFill>
                <a:latin typeface="Calibri"/>
                <a:ea typeface="Calibri"/>
                <a:cs typeface="Calibri"/>
                <a:sym typeface="Calibri"/>
              </a:rPr>
              <a:t>melakukan deposito dibandingkan dengan kelas lainnya (single dan divorce). Pelanggan dalam kelompok ini cenderung mencari</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US" sz="1800" u="none" cap="none" strike="noStrike">
                <a:solidFill>
                  <a:srgbClr val="000000"/>
                </a:solidFill>
                <a:latin typeface="Calibri"/>
                <a:ea typeface="Calibri"/>
                <a:cs typeface="Calibri"/>
                <a:sym typeface="Calibri"/>
              </a:rPr>
              <a:t>stabilitas keuangan dan investasi jangka panjang, seperti deposito berjangka. Mereka mungkin lebih tertarik pada produk yang</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US" sz="1800" u="none" cap="none" strike="noStrike">
                <a:solidFill>
                  <a:srgbClr val="000000"/>
                </a:solidFill>
                <a:latin typeface="Calibri"/>
                <a:ea typeface="Calibri"/>
                <a:cs typeface="Calibri"/>
                <a:sym typeface="Calibri"/>
              </a:rPr>
              <a:t>menawarkan keamanan dan pertumbuhan aset yang terjamin</a:t>
            </a:r>
            <a:endParaRPr b="0" i="0" sz="1800" u="none" cap="none" strike="noStrike">
              <a:solidFill>
                <a:srgbClr val="000000"/>
              </a:solidFill>
              <a:latin typeface="Calibri"/>
              <a:ea typeface="Calibri"/>
              <a:cs typeface="Calibri"/>
              <a:sym typeface="Calibri"/>
            </a:endParaRPr>
          </a:p>
        </p:txBody>
      </p:sp>
      <p:pic>
        <p:nvPicPr>
          <p:cNvPr id="150" name="Google Shape;150;g276bffed758_3_11"/>
          <p:cNvPicPr preferRelativeResize="0"/>
          <p:nvPr/>
        </p:nvPicPr>
        <p:blipFill rotWithShape="1">
          <a:blip r:embed="rId5">
            <a:alphaModFix/>
          </a:blip>
          <a:srcRect b="0" l="0" r="0" t="0"/>
          <a:stretch/>
        </p:blipFill>
        <p:spPr>
          <a:xfrm>
            <a:off x="2616175" y="1335537"/>
            <a:ext cx="6959650" cy="3169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A close up of a logo&#10;&#10;Description automatically generated" id="155" name="Google Shape;155;g276c23562be_0_3"/>
          <p:cNvPicPr preferRelativeResize="0"/>
          <p:nvPr/>
        </p:nvPicPr>
        <p:blipFill rotWithShape="1">
          <a:blip r:embed="rId3">
            <a:alphaModFix amt="71000"/>
          </a:blip>
          <a:srcRect b="0" l="0" r="0" t="0"/>
          <a:stretch/>
        </p:blipFill>
        <p:spPr>
          <a:xfrm>
            <a:off x="-3" y="1186454"/>
            <a:ext cx="12192000" cy="5080000"/>
          </a:xfrm>
          <a:prstGeom prst="rect">
            <a:avLst/>
          </a:prstGeom>
          <a:noFill/>
          <a:ln>
            <a:noFill/>
          </a:ln>
        </p:spPr>
      </p:pic>
      <p:pic>
        <p:nvPicPr>
          <p:cNvPr descr="A picture containing drawing&#10;&#10;Description automatically generated" id="156" name="Google Shape;156;g276c23562be_0_3"/>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57" name="Google Shape;157;g276c23562be_0_3"/>
          <p:cNvSpPr txBox="1"/>
          <p:nvPr/>
        </p:nvSpPr>
        <p:spPr>
          <a:xfrm>
            <a:off x="1055470" y="591530"/>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Univariate Analysis</a:t>
            </a:r>
            <a:endParaRPr b="1" i="0" sz="3200" u="none" cap="none" strike="noStrike">
              <a:solidFill>
                <a:srgbClr val="0198A3"/>
              </a:solidFill>
              <a:latin typeface="Montserrat"/>
              <a:ea typeface="Montserrat"/>
              <a:cs typeface="Montserrat"/>
              <a:sym typeface="Montserrat"/>
            </a:endParaRPr>
          </a:p>
        </p:txBody>
      </p:sp>
      <p:sp>
        <p:nvSpPr>
          <p:cNvPr id="158" name="Google Shape;158;g276c23562be_0_3"/>
          <p:cNvSpPr txBox="1"/>
          <p:nvPr/>
        </p:nvSpPr>
        <p:spPr>
          <a:xfrm>
            <a:off x="1055475" y="5416675"/>
            <a:ext cx="10896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1800" u="none" cap="none" strike="noStrike">
                <a:solidFill>
                  <a:srgbClr val="000000"/>
                </a:solidFill>
                <a:latin typeface="Calibri"/>
                <a:ea typeface="Calibri"/>
                <a:cs typeface="Calibri"/>
                <a:sym typeface="Calibri"/>
              </a:rPr>
              <a:t>Umur maksimum pelanggan adalah 95 tahun sedangkan umur terendah adalah 18 tahun, distribusi terlihat normal karena nilai mean dan median hampir sama.</a:t>
            </a:r>
            <a:endParaRPr b="0" i="0" sz="1800" u="none" cap="none" strike="noStrike">
              <a:solidFill>
                <a:srgbClr val="000000"/>
              </a:solidFill>
              <a:latin typeface="Calibri"/>
              <a:ea typeface="Calibri"/>
              <a:cs typeface="Calibri"/>
              <a:sym typeface="Calibri"/>
            </a:endParaRPr>
          </a:p>
        </p:txBody>
      </p:sp>
      <p:pic>
        <p:nvPicPr>
          <p:cNvPr id="159" name="Google Shape;159;g276c23562be_0_3"/>
          <p:cNvPicPr preferRelativeResize="0"/>
          <p:nvPr/>
        </p:nvPicPr>
        <p:blipFill rotWithShape="1">
          <a:blip r:embed="rId5">
            <a:alphaModFix/>
          </a:blip>
          <a:srcRect b="0" l="0" r="0" t="0"/>
          <a:stretch/>
        </p:blipFill>
        <p:spPr>
          <a:xfrm>
            <a:off x="3957673" y="1458811"/>
            <a:ext cx="4871849" cy="3605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A close up of a logo&#10;&#10;Description automatically generated" id="164" name="Google Shape;164;g276c23562be_0_12"/>
          <p:cNvPicPr preferRelativeResize="0"/>
          <p:nvPr/>
        </p:nvPicPr>
        <p:blipFill rotWithShape="1">
          <a:blip r:embed="rId3">
            <a:alphaModFix amt="71000"/>
          </a:blip>
          <a:srcRect b="0" l="0" r="0" t="0"/>
          <a:stretch/>
        </p:blipFill>
        <p:spPr>
          <a:xfrm>
            <a:off x="-3" y="1186454"/>
            <a:ext cx="12192000" cy="5080000"/>
          </a:xfrm>
          <a:prstGeom prst="rect">
            <a:avLst/>
          </a:prstGeom>
          <a:noFill/>
          <a:ln>
            <a:noFill/>
          </a:ln>
        </p:spPr>
      </p:pic>
      <p:pic>
        <p:nvPicPr>
          <p:cNvPr descr="A picture containing drawing&#10;&#10;Description automatically generated" id="165" name="Google Shape;165;g276c23562be_0_12"/>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66" name="Google Shape;166;g276c23562be_0_12"/>
          <p:cNvSpPr txBox="1"/>
          <p:nvPr/>
        </p:nvSpPr>
        <p:spPr>
          <a:xfrm>
            <a:off x="1055470" y="591530"/>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Univariate Analysis</a:t>
            </a:r>
            <a:endParaRPr b="1" i="0" sz="3200" u="none" cap="none" strike="noStrike">
              <a:solidFill>
                <a:srgbClr val="0198A3"/>
              </a:solidFill>
              <a:latin typeface="Montserrat"/>
              <a:ea typeface="Montserrat"/>
              <a:cs typeface="Montserrat"/>
              <a:sym typeface="Montserrat"/>
            </a:endParaRPr>
          </a:p>
        </p:txBody>
      </p:sp>
      <p:sp>
        <p:nvSpPr>
          <p:cNvPr id="167" name="Google Shape;167;g276c23562be_0_12"/>
          <p:cNvSpPr txBox="1"/>
          <p:nvPr/>
        </p:nvSpPr>
        <p:spPr>
          <a:xfrm>
            <a:off x="1055475" y="5416675"/>
            <a:ext cx="10896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000000"/>
                </a:solidFill>
                <a:latin typeface="Calibri"/>
                <a:ea typeface="Calibri"/>
                <a:cs typeface="Calibri"/>
                <a:sym typeface="Calibri"/>
              </a:rPr>
              <a:t>Rata-rata saldo tahunan pelanggan sekitar 1300 euro dimana saldo minimimum adalah -8019 euro dan saldo maksimum adalah</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000000"/>
                </a:solidFill>
                <a:latin typeface="Calibri"/>
                <a:ea typeface="Calibri"/>
                <a:cs typeface="Calibri"/>
                <a:sym typeface="Calibri"/>
              </a:rPr>
              <a:t>102127 euro. Data ini memiliki </a:t>
            </a:r>
            <a:r>
              <a:rPr lang="en-US" sz="1800">
                <a:latin typeface="Calibri"/>
                <a:ea typeface="Calibri"/>
                <a:cs typeface="Calibri"/>
                <a:sym typeface="Calibri"/>
              </a:rPr>
              <a:t>distribusi</a:t>
            </a:r>
            <a:r>
              <a:rPr b="0" i="0" lang="en-US" sz="1800" u="none" cap="none" strike="noStrike">
                <a:solidFill>
                  <a:srgbClr val="000000"/>
                </a:solidFill>
                <a:latin typeface="Calibri"/>
                <a:ea typeface="Calibri"/>
                <a:cs typeface="Calibri"/>
                <a:sym typeface="Calibri"/>
              </a:rPr>
              <a:t> positive skewed terlihat dari nilai mean yang lebih besar dari nilai median (448 euro).</a:t>
            </a:r>
            <a:endParaRPr b="0" i="0" sz="1800" u="none" cap="none" strike="noStrike">
              <a:solidFill>
                <a:srgbClr val="000000"/>
              </a:solidFill>
              <a:latin typeface="Calibri"/>
              <a:ea typeface="Calibri"/>
              <a:cs typeface="Calibri"/>
              <a:sym typeface="Calibri"/>
            </a:endParaRPr>
          </a:p>
        </p:txBody>
      </p:sp>
      <p:pic>
        <p:nvPicPr>
          <p:cNvPr id="168" name="Google Shape;168;g276c23562be_0_12"/>
          <p:cNvPicPr preferRelativeResize="0"/>
          <p:nvPr/>
        </p:nvPicPr>
        <p:blipFill rotWithShape="1">
          <a:blip r:embed="rId5">
            <a:alphaModFix/>
          </a:blip>
          <a:srcRect b="0" l="0" r="0" t="0"/>
          <a:stretch/>
        </p:blipFill>
        <p:spPr>
          <a:xfrm>
            <a:off x="3448050" y="1519238"/>
            <a:ext cx="5295900" cy="38195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A close up of a logo&#10;&#10;Description automatically generated" id="173" name="Google Shape;173;g276bffed758_3_20"/>
          <p:cNvPicPr preferRelativeResize="0"/>
          <p:nvPr/>
        </p:nvPicPr>
        <p:blipFill rotWithShape="1">
          <a:blip r:embed="rId3">
            <a:alphaModFix amt="71000"/>
          </a:blip>
          <a:srcRect b="0" l="0" r="0" t="0"/>
          <a:stretch/>
        </p:blipFill>
        <p:spPr>
          <a:xfrm>
            <a:off x="-3" y="1186454"/>
            <a:ext cx="12192000" cy="5080000"/>
          </a:xfrm>
          <a:prstGeom prst="rect">
            <a:avLst/>
          </a:prstGeom>
          <a:noFill/>
          <a:ln>
            <a:noFill/>
          </a:ln>
        </p:spPr>
      </p:pic>
      <p:pic>
        <p:nvPicPr>
          <p:cNvPr descr="A picture containing drawing&#10;&#10;Description automatically generated" id="174" name="Google Shape;174;g276bffed758_3_20"/>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75" name="Google Shape;175;g276bffed758_3_20"/>
          <p:cNvSpPr txBox="1"/>
          <p:nvPr/>
        </p:nvSpPr>
        <p:spPr>
          <a:xfrm>
            <a:off x="1055470" y="591530"/>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Multivariate Analysis</a:t>
            </a:r>
            <a:endParaRPr b="1" i="0" sz="3200" u="none" cap="none" strike="noStrike">
              <a:solidFill>
                <a:srgbClr val="0198A3"/>
              </a:solidFill>
              <a:latin typeface="Montserrat"/>
              <a:ea typeface="Montserrat"/>
              <a:cs typeface="Montserrat"/>
              <a:sym typeface="Montserrat"/>
            </a:endParaRPr>
          </a:p>
        </p:txBody>
      </p:sp>
      <p:sp>
        <p:nvSpPr>
          <p:cNvPr id="176" name="Google Shape;176;g276bffed758_3_20"/>
          <p:cNvSpPr txBox="1"/>
          <p:nvPr/>
        </p:nvSpPr>
        <p:spPr>
          <a:xfrm>
            <a:off x="1055475" y="5527550"/>
            <a:ext cx="10896900" cy="738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Fitur duration adalah fitur dengan korelasi terbesar terhadap target.</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Tidak ditemukan redundant varible, jika threshold = 0.85</a:t>
            </a:r>
            <a:endParaRPr b="0" i="0" sz="1800" u="none" cap="none" strike="noStrike">
              <a:solidFill>
                <a:srgbClr val="000000"/>
              </a:solidFill>
              <a:latin typeface="Calibri"/>
              <a:ea typeface="Calibri"/>
              <a:cs typeface="Calibri"/>
              <a:sym typeface="Calibri"/>
            </a:endParaRPr>
          </a:p>
        </p:txBody>
      </p:sp>
      <p:pic>
        <p:nvPicPr>
          <p:cNvPr id="177" name="Google Shape;177;g276bffed758_3_20"/>
          <p:cNvPicPr preferRelativeResize="0"/>
          <p:nvPr/>
        </p:nvPicPr>
        <p:blipFill rotWithShape="1">
          <a:blip r:embed="rId5">
            <a:alphaModFix/>
          </a:blip>
          <a:srcRect b="0" l="0" r="0" t="0"/>
          <a:stretch/>
        </p:blipFill>
        <p:spPr>
          <a:xfrm>
            <a:off x="3103300" y="1385363"/>
            <a:ext cx="6249501" cy="3863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descr="A close up of a logo&#10;&#10;Description automatically generated" id="182" name="Google Shape;182;g276c23562be_0_22"/>
          <p:cNvPicPr preferRelativeResize="0"/>
          <p:nvPr/>
        </p:nvPicPr>
        <p:blipFill rotWithShape="1">
          <a:blip r:embed="rId3">
            <a:alphaModFix amt="71000"/>
          </a:blip>
          <a:srcRect b="0" l="0" r="0" t="0"/>
          <a:stretch/>
        </p:blipFill>
        <p:spPr>
          <a:xfrm>
            <a:off x="-3" y="1186454"/>
            <a:ext cx="12192000" cy="5080000"/>
          </a:xfrm>
          <a:prstGeom prst="rect">
            <a:avLst/>
          </a:prstGeom>
          <a:noFill/>
          <a:ln>
            <a:noFill/>
          </a:ln>
        </p:spPr>
      </p:pic>
      <p:pic>
        <p:nvPicPr>
          <p:cNvPr descr="A picture containing drawing&#10;&#10;Description automatically generated" id="183" name="Google Shape;183;g276c23562be_0_22"/>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84" name="Google Shape;184;g276c23562be_0_22"/>
          <p:cNvSpPr txBox="1"/>
          <p:nvPr/>
        </p:nvSpPr>
        <p:spPr>
          <a:xfrm>
            <a:off x="1055470" y="591530"/>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Insights</a:t>
            </a:r>
            <a:endParaRPr b="1" i="0" sz="3200" u="none" cap="none" strike="noStrike">
              <a:solidFill>
                <a:srgbClr val="0198A3"/>
              </a:solidFill>
              <a:latin typeface="Montserrat"/>
              <a:ea typeface="Montserrat"/>
              <a:cs typeface="Montserrat"/>
              <a:sym typeface="Montserrat"/>
            </a:endParaRPr>
          </a:p>
        </p:txBody>
      </p:sp>
      <p:sp>
        <p:nvSpPr>
          <p:cNvPr id="185" name="Google Shape;185;g276c23562be_0_22"/>
          <p:cNvSpPr txBox="1"/>
          <p:nvPr/>
        </p:nvSpPr>
        <p:spPr>
          <a:xfrm>
            <a:off x="1055475" y="5143575"/>
            <a:ext cx="10896900" cy="1569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Jumlah nasabah terbanyak berlangganan term deposit adalah no loan, no housing dan no default.</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Jumlah nasabah terbanyak ke-2 berlangganan term deposit adalah nasabah yang hanya memiliki pinjaman rumah (yes housing).</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Bank bisa memfokuskan target marketing pada kalangan nasabah dengan kategori no loan, no housing dan no default.</a:t>
            </a:r>
            <a:endParaRPr b="0" i="0" sz="1800" u="none" cap="none" strike="noStrike">
              <a:solidFill>
                <a:srgbClr val="000000"/>
              </a:solidFill>
              <a:latin typeface="Calibri"/>
              <a:ea typeface="Calibri"/>
              <a:cs typeface="Calibri"/>
              <a:sym typeface="Calibri"/>
            </a:endParaRPr>
          </a:p>
        </p:txBody>
      </p:sp>
      <p:pic>
        <p:nvPicPr>
          <p:cNvPr id="186" name="Google Shape;186;g276c23562be_0_22"/>
          <p:cNvPicPr preferRelativeResize="0"/>
          <p:nvPr/>
        </p:nvPicPr>
        <p:blipFill rotWithShape="1">
          <a:blip r:embed="rId5">
            <a:alphaModFix/>
          </a:blip>
          <a:srcRect b="0" l="0" r="0" t="0"/>
          <a:stretch/>
        </p:blipFill>
        <p:spPr>
          <a:xfrm>
            <a:off x="2946050" y="1249375"/>
            <a:ext cx="6916451" cy="36289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A close up of a logo&#10;&#10;Description automatically generated" id="191" name="Google Shape;191;g276c23562be_0_36"/>
          <p:cNvPicPr preferRelativeResize="0"/>
          <p:nvPr/>
        </p:nvPicPr>
        <p:blipFill rotWithShape="1">
          <a:blip r:embed="rId3">
            <a:alphaModFix amt="71000"/>
          </a:blip>
          <a:srcRect b="0" l="0" r="0" t="0"/>
          <a:stretch/>
        </p:blipFill>
        <p:spPr>
          <a:xfrm>
            <a:off x="-3" y="1186454"/>
            <a:ext cx="12192000" cy="5080000"/>
          </a:xfrm>
          <a:prstGeom prst="rect">
            <a:avLst/>
          </a:prstGeom>
          <a:noFill/>
          <a:ln>
            <a:noFill/>
          </a:ln>
        </p:spPr>
      </p:pic>
      <p:pic>
        <p:nvPicPr>
          <p:cNvPr descr="A picture containing drawing&#10;&#10;Description automatically generated" id="192" name="Google Shape;192;g276c23562be_0_36"/>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93" name="Google Shape;193;g276c23562be_0_36"/>
          <p:cNvSpPr txBox="1"/>
          <p:nvPr/>
        </p:nvSpPr>
        <p:spPr>
          <a:xfrm>
            <a:off x="1055470" y="591530"/>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Insights</a:t>
            </a:r>
            <a:endParaRPr b="1" i="0" sz="3200" u="none" cap="none" strike="noStrike">
              <a:solidFill>
                <a:srgbClr val="0198A3"/>
              </a:solidFill>
              <a:latin typeface="Montserrat"/>
              <a:ea typeface="Montserrat"/>
              <a:cs typeface="Montserrat"/>
              <a:sym typeface="Montserrat"/>
            </a:endParaRPr>
          </a:p>
        </p:txBody>
      </p:sp>
      <p:sp>
        <p:nvSpPr>
          <p:cNvPr id="194" name="Google Shape;194;g276c23562be_0_36"/>
          <p:cNvSpPr txBox="1"/>
          <p:nvPr/>
        </p:nvSpPr>
        <p:spPr>
          <a:xfrm>
            <a:off x="1055475" y="5143575"/>
            <a:ext cx="10896900" cy="1015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Nasabah yang sudah menikah merupakan kelas yang paling banyak melakukan deposito dibandingkan dengan kelas lainnya (single dan divorce). Pelanggan dengan jenjang pendidikan yang lebih tinggi, lebih banyak yang berlangganan, peringkat pertama “secondary” diikuti “tertiary”.</a:t>
            </a:r>
            <a:endParaRPr b="0" i="0" sz="1800" u="none" cap="none" strike="noStrike">
              <a:solidFill>
                <a:srgbClr val="000000"/>
              </a:solidFill>
              <a:latin typeface="Calibri"/>
              <a:ea typeface="Calibri"/>
              <a:cs typeface="Calibri"/>
              <a:sym typeface="Calibri"/>
            </a:endParaRPr>
          </a:p>
        </p:txBody>
      </p:sp>
      <p:pic>
        <p:nvPicPr>
          <p:cNvPr id="195" name="Google Shape;195;g276c23562be_0_36"/>
          <p:cNvPicPr preferRelativeResize="0"/>
          <p:nvPr/>
        </p:nvPicPr>
        <p:blipFill rotWithShape="1">
          <a:blip r:embed="rId5">
            <a:alphaModFix/>
          </a:blip>
          <a:srcRect b="0" l="0" r="0" t="0"/>
          <a:stretch/>
        </p:blipFill>
        <p:spPr>
          <a:xfrm>
            <a:off x="2899871" y="1334300"/>
            <a:ext cx="7208099" cy="3581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A close up of a logo&#10;&#10;Description automatically generated" id="200" name="Google Shape;200;g276bffed758_0_21"/>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201" name="Google Shape;201;g276bffed758_0_21"/>
          <p:cNvSpPr txBox="1"/>
          <p:nvPr/>
        </p:nvSpPr>
        <p:spPr>
          <a:xfrm>
            <a:off x="491875" y="2438376"/>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Stage 2</a:t>
            </a:r>
            <a:endParaRPr b="0" i="0" sz="1400" u="none" cap="none" strike="noStrike">
              <a:solidFill>
                <a:schemeClr val="lt1"/>
              </a:solidFill>
              <a:latin typeface="Arial"/>
              <a:ea typeface="Arial"/>
              <a:cs typeface="Arial"/>
              <a:sym typeface="Arial"/>
            </a:endParaRPr>
          </a:p>
        </p:txBody>
      </p:sp>
      <p:sp>
        <p:nvSpPr>
          <p:cNvPr id="202" name="Google Shape;202;g276bffed758_0_21"/>
          <p:cNvSpPr txBox="1"/>
          <p:nvPr/>
        </p:nvSpPr>
        <p:spPr>
          <a:xfrm>
            <a:off x="491876" y="3402025"/>
            <a:ext cx="3345000" cy="1077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Data Pre-processing</a:t>
            </a:r>
            <a:endParaRPr b="0" i="0" sz="1400" u="none" cap="none" strike="noStrike">
              <a:solidFill>
                <a:schemeClr val="lt1"/>
              </a:solidFill>
              <a:latin typeface="Arial"/>
              <a:ea typeface="Arial"/>
              <a:cs typeface="Arial"/>
              <a:sym typeface="Arial"/>
            </a:endParaRPr>
          </a:p>
        </p:txBody>
      </p:sp>
      <p:cxnSp>
        <p:nvCxnSpPr>
          <p:cNvPr id="203" name="Google Shape;203;g276bffed758_0_21"/>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76bffed758_0_74"/>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Eksplorasi berbagai Attributes</a:t>
            </a:r>
            <a:endParaRPr b="1" i="0" sz="3200" u="none" cap="none" strike="noStrike">
              <a:solidFill>
                <a:srgbClr val="0198A3"/>
              </a:solidFill>
              <a:latin typeface="Montserrat"/>
              <a:ea typeface="Montserrat"/>
              <a:cs typeface="Montserrat"/>
              <a:sym typeface="Montserrat"/>
            </a:endParaRPr>
          </a:p>
        </p:txBody>
      </p:sp>
      <p:pic>
        <p:nvPicPr>
          <p:cNvPr id="209" name="Google Shape;209;g276bffed758_0_74"/>
          <p:cNvPicPr preferRelativeResize="0"/>
          <p:nvPr/>
        </p:nvPicPr>
        <p:blipFill rotWithShape="1">
          <a:blip r:embed="rId3">
            <a:alphaModFix/>
          </a:blip>
          <a:srcRect b="0" l="0" r="0" t="0"/>
          <a:stretch/>
        </p:blipFill>
        <p:spPr>
          <a:xfrm>
            <a:off x="737875" y="1307975"/>
            <a:ext cx="5218076" cy="4961750"/>
          </a:xfrm>
          <a:prstGeom prst="rect">
            <a:avLst/>
          </a:prstGeom>
          <a:noFill/>
          <a:ln>
            <a:noFill/>
          </a:ln>
        </p:spPr>
      </p:pic>
      <p:sp>
        <p:nvSpPr>
          <p:cNvPr id="210" name="Google Shape;210;g276bffed758_0_74"/>
          <p:cNvSpPr txBox="1"/>
          <p:nvPr/>
        </p:nvSpPr>
        <p:spPr>
          <a:xfrm>
            <a:off x="6086988" y="1691858"/>
            <a:ext cx="6105000" cy="40944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df_train.index menunjukkan bahwa DataFrame ini memiliki index berupa ‘RangeIndex’, yang dimulai dari 0 dan berakhir di 45211 dengan langkah 1</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df_train.ndim menunjukkan bahwa DataFrame memiliki 2 dimensi, yaitu baris dan kolom</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df_train.columns menunjukkan kolom apa saja yang ada pada DataFrame</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df_train.axes menunjukkan index baris dan index kolom</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df_train.size menunjukkan bahwa jumlah total sel dalam DataFrame adalah 768587</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df_train.empty menghasilkan nilai False, artinya dalam DataFrame tidak ada nilai kosong</a:t>
            </a:r>
            <a:endParaRPr b="0" i="0" sz="20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76bffed758_0_137"/>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Data Cleansing</a:t>
            </a:r>
            <a:endParaRPr b="0" i="0" sz="1400" u="none" cap="none" strike="noStrike">
              <a:solidFill>
                <a:srgbClr val="000000"/>
              </a:solidFill>
              <a:latin typeface="Arial"/>
              <a:ea typeface="Arial"/>
              <a:cs typeface="Arial"/>
              <a:sym typeface="Arial"/>
            </a:endParaRPr>
          </a:p>
        </p:txBody>
      </p:sp>
      <p:sp>
        <p:nvSpPr>
          <p:cNvPr id="216" name="Google Shape;216;g276bffed758_0_137"/>
          <p:cNvSpPr txBox="1"/>
          <p:nvPr/>
        </p:nvSpPr>
        <p:spPr>
          <a:xfrm>
            <a:off x="1041720" y="130459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Handle missing values</a:t>
            </a:r>
            <a:endParaRPr b="0" i="0" sz="1400" u="none" cap="none" strike="noStrike">
              <a:solidFill>
                <a:srgbClr val="000000"/>
              </a:solidFill>
              <a:latin typeface="Arial"/>
              <a:ea typeface="Arial"/>
              <a:cs typeface="Arial"/>
              <a:sym typeface="Arial"/>
            </a:endParaRPr>
          </a:p>
        </p:txBody>
      </p:sp>
      <p:pic>
        <p:nvPicPr>
          <p:cNvPr id="217" name="Google Shape;217;g276bffed758_0_137"/>
          <p:cNvPicPr preferRelativeResize="0"/>
          <p:nvPr/>
        </p:nvPicPr>
        <p:blipFill rotWithShape="1">
          <a:blip r:embed="rId3">
            <a:alphaModFix/>
          </a:blip>
          <a:srcRect b="0" l="0" r="0" t="0"/>
          <a:stretch/>
        </p:blipFill>
        <p:spPr>
          <a:xfrm>
            <a:off x="1041720" y="1785773"/>
            <a:ext cx="3215487" cy="4823231"/>
          </a:xfrm>
          <a:prstGeom prst="rect">
            <a:avLst/>
          </a:prstGeom>
          <a:noFill/>
          <a:ln>
            <a:noFill/>
          </a:ln>
        </p:spPr>
      </p:pic>
      <p:sp>
        <p:nvSpPr>
          <p:cNvPr id="218" name="Google Shape;218;g276bffed758_0_137"/>
          <p:cNvSpPr txBox="1"/>
          <p:nvPr/>
        </p:nvSpPr>
        <p:spPr>
          <a:xfrm>
            <a:off x="4257207" y="1785773"/>
            <a:ext cx="2973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df_train</a:t>
            </a:r>
            <a:endParaRPr b="1" i="0" sz="2000" u="none" cap="none" strike="noStrike">
              <a:solidFill>
                <a:srgbClr val="000000"/>
              </a:solidFill>
              <a:latin typeface="Calibri"/>
              <a:ea typeface="Calibri"/>
              <a:cs typeface="Calibri"/>
              <a:sym typeface="Calibri"/>
            </a:endParaRPr>
          </a:p>
        </p:txBody>
      </p:sp>
      <p:sp>
        <p:nvSpPr>
          <p:cNvPr id="219" name="Google Shape;219;g276bffed758_0_137"/>
          <p:cNvSpPr txBox="1"/>
          <p:nvPr/>
        </p:nvSpPr>
        <p:spPr>
          <a:xfrm>
            <a:off x="5045338" y="3588758"/>
            <a:ext cx="6105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Tidak ada missing value untuk semua variabel df_train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76bffed758_0_145"/>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Data Cleansing</a:t>
            </a:r>
            <a:endParaRPr b="0" i="0" sz="1400" u="none" cap="none" strike="noStrike">
              <a:solidFill>
                <a:srgbClr val="000000"/>
              </a:solidFill>
              <a:latin typeface="Arial"/>
              <a:ea typeface="Arial"/>
              <a:cs typeface="Arial"/>
              <a:sym typeface="Arial"/>
            </a:endParaRPr>
          </a:p>
        </p:txBody>
      </p:sp>
      <p:sp>
        <p:nvSpPr>
          <p:cNvPr id="225" name="Google Shape;225;g276bffed758_0_145"/>
          <p:cNvSpPr txBox="1"/>
          <p:nvPr/>
        </p:nvSpPr>
        <p:spPr>
          <a:xfrm>
            <a:off x="1041720" y="130459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Handle missing values</a:t>
            </a:r>
            <a:endParaRPr b="0" i="0" sz="1400" u="none" cap="none" strike="noStrike">
              <a:solidFill>
                <a:srgbClr val="000000"/>
              </a:solidFill>
              <a:latin typeface="Arial"/>
              <a:ea typeface="Arial"/>
              <a:cs typeface="Arial"/>
              <a:sym typeface="Arial"/>
            </a:endParaRPr>
          </a:p>
        </p:txBody>
      </p:sp>
      <p:sp>
        <p:nvSpPr>
          <p:cNvPr id="226" name="Google Shape;226;g276bffed758_0_145"/>
          <p:cNvSpPr txBox="1"/>
          <p:nvPr/>
        </p:nvSpPr>
        <p:spPr>
          <a:xfrm>
            <a:off x="4212237" y="1785773"/>
            <a:ext cx="2973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df_test</a:t>
            </a:r>
            <a:endParaRPr b="1" i="0" sz="2000" u="none" cap="none" strike="noStrike">
              <a:solidFill>
                <a:srgbClr val="000000"/>
              </a:solidFill>
              <a:latin typeface="Calibri"/>
              <a:ea typeface="Calibri"/>
              <a:cs typeface="Calibri"/>
              <a:sym typeface="Calibri"/>
            </a:endParaRPr>
          </a:p>
        </p:txBody>
      </p:sp>
      <p:sp>
        <p:nvSpPr>
          <p:cNvPr id="227" name="Google Shape;227;g276bffed758_0_145"/>
          <p:cNvSpPr txBox="1"/>
          <p:nvPr/>
        </p:nvSpPr>
        <p:spPr>
          <a:xfrm>
            <a:off x="5060328" y="3588758"/>
            <a:ext cx="6105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Tidak ada missing value untuk semua variabel df_test</a:t>
            </a:r>
            <a:endParaRPr b="0" i="0" sz="2000" u="none" cap="none" strike="noStrike">
              <a:solidFill>
                <a:srgbClr val="000000"/>
              </a:solidFill>
              <a:latin typeface="Calibri"/>
              <a:ea typeface="Calibri"/>
              <a:cs typeface="Calibri"/>
              <a:sym typeface="Calibri"/>
            </a:endParaRPr>
          </a:p>
        </p:txBody>
      </p:sp>
      <p:pic>
        <p:nvPicPr>
          <p:cNvPr id="228" name="Google Shape;228;g276bffed758_0_145"/>
          <p:cNvPicPr preferRelativeResize="0"/>
          <p:nvPr/>
        </p:nvPicPr>
        <p:blipFill rotWithShape="1">
          <a:blip r:embed="rId3">
            <a:alphaModFix/>
          </a:blip>
          <a:srcRect b="0" l="0" r="0" t="0"/>
          <a:stretch/>
        </p:blipFill>
        <p:spPr>
          <a:xfrm>
            <a:off x="1041719" y="1785773"/>
            <a:ext cx="3215487" cy="472429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descr="A close up of a logo&#10;&#10;Description automatically generated" id="72" name="Google Shape;72;g276bffed758_0_7"/>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73" name="Google Shape;73;g276bffed758_0_7"/>
          <p:cNvSpPr txBox="1"/>
          <p:nvPr/>
        </p:nvSpPr>
        <p:spPr>
          <a:xfrm>
            <a:off x="491875" y="2438376"/>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Stage 0</a:t>
            </a:r>
            <a:endParaRPr b="0" i="0" sz="1400" u="none" cap="none" strike="noStrike">
              <a:solidFill>
                <a:schemeClr val="lt1"/>
              </a:solidFill>
              <a:latin typeface="Arial"/>
              <a:ea typeface="Arial"/>
              <a:cs typeface="Arial"/>
              <a:sym typeface="Arial"/>
            </a:endParaRPr>
          </a:p>
        </p:txBody>
      </p:sp>
      <p:sp>
        <p:nvSpPr>
          <p:cNvPr id="74" name="Google Shape;74;g276bffed758_0_7"/>
          <p:cNvSpPr txBox="1"/>
          <p:nvPr/>
        </p:nvSpPr>
        <p:spPr>
          <a:xfrm>
            <a:off x="491867" y="3402016"/>
            <a:ext cx="3064500" cy="1077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Project Introduction</a:t>
            </a:r>
            <a:endParaRPr b="0" i="0" sz="1400" u="none" cap="none" strike="noStrike">
              <a:solidFill>
                <a:schemeClr val="lt1"/>
              </a:solidFill>
              <a:latin typeface="Arial"/>
              <a:ea typeface="Arial"/>
              <a:cs typeface="Arial"/>
              <a:sym typeface="Arial"/>
            </a:endParaRPr>
          </a:p>
        </p:txBody>
      </p:sp>
      <p:cxnSp>
        <p:nvCxnSpPr>
          <p:cNvPr id="75" name="Google Shape;75;g276bffed758_0_7"/>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76bffed758_0_153"/>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Data Cleansing</a:t>
            </a:r>
            <a:endParaRPr b="0" i="0" sz="1400" u="none" cap="none" strike="noStrike">
              <a:solidFill>
                <a:srgbClr val="000000"/>
              </a:solidFill>
              <a:latin typeface="Arial"/>
              <a:ea typeface="Arial"/>
              <a:cs typeface="Arial"/>
              <a:sym typeface="Arial"/>
            </a:endParaRPr>
          </a:p>
        </p:txBody>
      </p:sp>
      <p:sp>
        <p:nvSpPr>
          <p:cNvPr id="234" name="Google Shape;234;g276bffed758_0_153"/>
          <p:cNvSpPr txBox="1"/>
          <p:nvPr/>
        </p:nvSpPr>
        <p:spPr>
          <a:xfrm>
            <a:off x="1041720" y="130459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Handle missing values</a:t>
            </a:r>
            <a:endParaRPr b="0" i="0" sz="1400" u="none" cap="none" strike="noStrike">
              <a:solidFill>
                <a:srgbClr val="000000"/>
              </a:solidFill>
              <a:latin typeface="Arial"/>
              <a:ea typeface="Arial"/>
              <a:cs typeface="Arial"/>
              <a:sym typeface="Arial"/>
            </a:endParaRPr>
          </a:p>
        </p:txBody>
      </p:sp>
      <p:pic>
        <p:nvPicPr>
          <p:cNvPr id="235" name="Google Shape;235;g276bffed758_0_153"/>
          <p:cNvPicPr preferRelativeResize="0"/>
          <p:nvPr/>
        </p:nvPicPr>
        <p:blipFill rotWithShape="1">
          <a:blip r:embed="rId3">
            <a:alphaModFix/>
          </a:blip>
          <a:srcRect b="0" l="0" r="0" t="0"/>
          <a:stretch/>
        </p:blipFill>
        <p:spPr>
          <a:xfrm>
            <a:off x="1645925" y="1895375"/>
            <a:ext cx="2021850" cy="4629875"/>
          </a:xfrm>
          <a:prstGeom prst="rect">
            <a:avLst/>
          </a:prstGeom>
          <a:noFill/>
          <a:ln>
            <a:noFill/>
          </a:ln>
        </p:spPr>
      </p:pic>
      <p:sp>
        <p:nvSpPr>
          <p:cNvPr id="236" name="Google Shape;236;g276bffed758_0_153"/>
          <p:cNvSpPr txBox="1"/>
          <p:nvPr/>
        </p:nvSpPr>
        <p:spPr>
          <a:xfrm>
            <a:off x="4640753" y="2058983"/>
            <a:ext cx="6105000" cy="41868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00000"/>
              </a:lnSpc>
              <a:spcBef>
                <a:spcPts val="0"/>
              </a:spcBef>
              <a:spcAft>
                <a:spcPts val="0"/>
              </a:spcAft>
              <a:buClr>
                <a:srgbClr val="000000"/>
              </a:buClr>
              <a:buSzPts val="1900"/>
              <a:buFont typeface="Calibri"/>
              <a:buChar char="●"/>
            </a:pPr>
            <a:r>
              <a:rPr b="0" i="0" lang="en-US" sz="1900" u="none" cap="none" strike="noStrike">
                <a:solidFill>
                  <a:srgbClr val="000000"/>
                </a:solidFill>
                <a:latin typeface="Calibri"/>
                <a:ea typeface="Calibri"/>
                <a:cs typeface="Calibri"/>
                <a:sym typeface="Calibri"/>
              </a:rPr>
              <a:t>Meskipun tidak ada missing value, pada kolom job, education, dan contact terdapat ‘unknown’ value.</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en-US" sz="1900" u="none" cap="none" strike="noStrike">
                <a:solidFill>
                  <a:srgbClr val="000000"/>
                </a:solidFill>
                <a:latin typeface="Calibri"/>
                <a:ea typeface="Calibri"/>
                <a:cs typeface="Calibri"/>
                <a:sym typeface="Calibri"/>
              </a:rPr>
              <a:t>‘unkown’ value pada dataset ini akan dibiarkan saja dan tidak dihapus karena dapat memberikan informasi yang berharga.</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en-US" sz="1900" u="none" cap="none" strike="noStrike">
                <a:solidFill>
                  <a:srgbClr val="000000"/>
                </a:solidFill>
                <a:latin typeface="Calibri"/>
                <a:ea typeface="Calibri"/>
                <a:cs typeface="Calibri"/>
                <a:sym typeface="Calibri"/>
              </a:rPr>
              <a:t>Nilai 'unknown' mungkin mencerminkan ketidaktahuan atau ketidaksediaan informasi yang relevan dari pelanggan, yang dapat menjadi faktor yang mempengaruhi hasil kampanye pemasaran.</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en-US" sz="1900" u="none" cap="none" strike="noStrike">
                <a:solidFill>
                  <a:srgbClr val="000000"/>
                </a:solidFill>
                <a:latin typeface="Calibri"/>
                <a:ea typeface="Calibri"/>
                <a:cs typeface="Calibri"/>
                <a:sym typeface="Calibri"/>
              </a:rPr>
              <a:t>Memperhitungkan nilai 'unknown' dalam pemodelan dapat membantu menjaga keakuratan dan representasi yang lebih baik dari data yang sebenarnya, serta memungkinkan model untuk belajar dan mengidentifikasi pola yang lebih luas dalam data</a:t>
            </a:r>
            <a:endParaRPr b="0" i="0" sz="19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76bffed758_0_160"/>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Data Cleansing</a:t>
            </a:r>
            <a:endParaRPr b="0" i="0" sz="1400" u="none" cap="none" strike="noStrike">
              <a:solidFill>
                <a:srgbClr val="000000"/>
              </a:solidFill>
              <a:latin typeface="Arial"/>
              <a:ea typeface="Arial"/>
              <a:cs typeface="Arial"/>
              <a:sym typeface="Arial"/>
            </a:endParaRPr>
          </a:p>
        </p:txBody>
      </p:sp>
      <p:sp>
        <p:nvSpPr>
          <p:cNvPr id="242" name="Google Shape;242;g276bffed758_0_160"/>
          <p:cNvSpPr txBox="1"/>
          <p:nvPr/>
        </p:nvSpPr>
        <p:spPr>
          <a:xfrm>
            <a:off x="1041720" y="130459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Handle duplicate data</a:t>
            </a:r>
            <a:endParaRPr b="0" i="0" sz="1400" u="none" cap="none" strike="noStrike">
              <a:solidFill>
                <a:srgbClr val="000000"/>
              </a:solidFill>
              <a:latin typeface="Arial"/>
              <a:ea typeface="Arial"/>
              <a:cs typeface="Arial"/>
              <a:sym typeface="Arial"/>
            </a:endParaRPr>
          </a:p>
        </p:txBody>
      </p:sp>
      <p:pic>
        <p:nvPicPr>
          <p:cNvPr id="243" name="Google Shape;243;g276bffed758_0_160"/>
          <p:cNvPicPr preferRelativeResize="0"/>
          <p:nvPr/>
        </p:nvPicPr>
        <p:blipFill rotWithShape="1">
          <a:blip r:embed="rId3">
            <a:alphaModFix/>
          </a:blip>
          <a:srcRect b="0" l="0" r="0" t="0"/>
          <a:stretch/>
        </p:blipFill>
        <p:spPr>
          <a:xfrm>
            <a:off x="719785" y="1969992"/>
            <a:ext cx="10752429" cy="599483"/>
          </a:xfrm>
          <a:prstGeom prst="rect">
            <a:avLst/>
          </a:prstGeom>
          <a:noFill/>
          <a:ln>
            <a:noFill/>
          </a:ln>
        </p:spPr>
      </p:pic>
      <p:sp>
        <p:nvSpPr>
          <p:cNvPr id="244" name="Google Shape;244;g276bffed758_0_160"/>
          <p:cNvSpPr txBox="1"/>
          <p:nvPr/>
        </p:nvSpPr>
        <p:spPr>
          <a:xfrm>
            <a:off x="1881263" y="2762159"/>
            <a:ext cx="84294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Tidak ada baris yang mengalami duplicate data pada df_train maupun df_test.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76bffed758_0_178"/>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Data Cleansing</a:t>
            </a:r>
            <a:endParaRPr b="0" i="0" sz="1400" u="none" cap="none" strike="noStrike">
              <a:solidFill>
                <a:srgbClr val="000000"/>
              </a:solidFill>
              <a:latin typeface="Arial"/>
              <a:ea typeface="Arial"/>
              <a:cs typeface="Arial"/>
              <a:sym typeface="Arial"/>
            </a:endParaRPr>
          </a:p>
        </p:txBody>
      </p:sp>
      <p:sp>
        <p:nvSpPr>
          <p:cNvPr id="250" name="Google Shape;250;g276bffed758_0_178"/>
          <p:cNvSpPr txBox="1"/>
          <p:nvPr/>
        </p:nvSpPr>
        <p:spPr>
          <a:xfrm>
            <a:off x="1041720" y="130459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Handle outliers</a:t>
            </a:r>
            <a:endParaRPr b="0" i="0" sz="1400" u="none" cap="none" strike="noStrike">
              <a:solidFill>
                <a:srgbClr val="000000"/>
              </a:solidFill>
              <a:latin typeface="Arial"/>
              <a:ea typeface="Arial"/>
              <a:cs typeface="Arial"/>
              <a:sym typeface="Arial"/>
            </a:endParaRPr>
          </a:p>
        </p:txBody>
      </p:sp>
      <p:sp>
        <p:nvSpPr>
          <p:cNvPr id="251" name="Google Shape;251;g276bffed758_0_178"/>
          <p:cNvSpPr txBox="1"/>
          <p:nvPr/>
        </p:nvSpPr>
        <p:spPr>
          <a:xfrm>
            <a:off x="1101620" y="5221258"/>
            <a:ext cx="10230900" cy="10158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Fitur 'balance', 'duration', 'campaign', 'pdays', 'previous' terlihat jelas memiliki outlier.</a:t>
            </a:r>
            <a:endParaRPr b="0" i="0" sz="2000" u="none" cap="none" strike="noStrike">
              <a:solidFill>
                <a:srgbClr val="000000"/>
              </a:solidFill>
              <a:latin typeface="Calibri"/>
              <a:ea typeface="Calibri"/>
              <a:cs typeface="Calibri"/>
              <a:sym typeface="Calibri"/>
            </a:endParaRPr>
          </a:p>
          <a:p>
            <a:pPr indent="-355600" lvl="0" marL="457200" marR="0" rtl="0" algn="just">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Tidak dilakukan penghapusan outlier untuk menghindari perubahan distribusi data dan mencegah informasi yang hilang</a:t>
            </a:r>
            <a:endParaRPr b="0" i="0" sz="2000" u="none" cap="none" strike="noStrike">
              <a:solidFill>
                <a:srgbClr val="000000"/>
              </a:solidFill>
              <a:latin typeface="Calibri"/>
              <a:ea typeface="Calibri"/>
              <a:cs typeface="Calibri"/>
              <a:sym typeface="Calibri"/>
            </a:endParaRPr>
          </a:p>
        </p:txBody>
      </p:sp>
      <p:pic>
        <p:nvPicPr>
          <p:cNvPr id="252" name="Google Shape;252;g276bffed758_0_178"/>
          <p:cNvPicPr preferRelativeResize="0"/>
          <p:nvPr/>
        </p:nvPicPr>
        <p:blipFill rotWithShape="1">
          <a:blip r:embed="rId3">
            <a:alphaModFix/>
          </a:blip>
          <a:srcRect b="0" l="0" r="0" t="0"/>
          <a:stretch/>
        </p:blipFill>
        <p:spPr>
          <a:xfrm>
            <a:off x="3132200" y="1853915"/>
            <a:ext cx="5526267" cy="31501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76bffed758_0_184"/>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Feature Engineering</a:t>
            </a:r>
            <a:endParaRPr b="0" i="0" sz="1400" u="none" cap="none" strike="noStrike">
              <a:solidFill>
                <a:srgbClr val="000000"/>
              </a:solidFill>
              <a:latin typeface="Arial"/>
              <a:ea typeface="Arial"/>
              <a:cs typeface="Arial"/>
              <a:sym typeface="Arial"/>
            </a:endParaRPr>
          </a:p>
        </p:txBody>
      </p:sp>
      <p:sp>
        <p:nvSpPr>
          <p:cNvPr id="258" name="Google Shape;258;g276bffed758_0_184"/>
          <p:cNvSpPr txBox="1"/>
          <p:nvPr/>
        </p:nvSpPr>
        <p:spPr>
          <a:xfrm>
            <a:off x="1041720" y="130459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Feature scaling</a:t>
            </a:r>
            <a:endParaRPr b="0" i="0" sz="1400" u="none" cap="none" strike="noStrike">
              <a:solidFill>
                <a:srgbClr val="000000"/>
              </a:solidFill>
              <a:latin typeface="Arial"/>
              <a:ea typeface="Arial"/>
              <a:cs typeface="Arial"/>
              <a:sym typeface="Arial"/>
            </a:endParaRPr>
          </a:p>
        </p:txBody>
      </p:sp>
      <p:pic>
        <p:nvPicPr>
          <p:cNvPr id="259" name="Google Shape;259;g276bffed758_0_184"/>
          <p:cNvPicPr preferRelativeResize="0"/>
          <p:nvPr/>
        </p:nvPicPr>
        <p:blipFill rotWithShape="1">
          <a:blip r:embed="rId3">
            <a:alphaModFix/>
          </a:blip>
          <a:srcRect b="0" l="0" r="0" t="0"/>
          <a:stretch/>
        </p:blipFill>
        <p:spPr>
          <a:xfrm>
            <a:off x="2071768" y="3164817"/>
            <a:ext cx="8048463" cy="3176018"/>
          </a:xfrm>
          <a:prstGeom prst="rect">
            <a:avLst/>
          </a:prstGeom>
          <a:noFill/>
          <a:ln>
            <a:noFill/>
          </a:ln>
        </p:spPr>
      </p:pic>
      <p:sp>
        <p:nvSpPr>
          <p:cNvPr id="260" name="Google Shape;260;g276bffed758_0_184"/>
          <p:cNvSpPr txBox="1"/>
          <p:nvPr/>
        </p:nvSpPr>
        <p:spPr>
          <a:xfrm>
            <a:off x="1041720" y="2443394"/>
            <a:ext cx="3552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df_train setelah feature scaling</a:t>
            </a:r>
            <a:endParaRPr b="0" i="0" sz="2000" u="none" cap="none" strike="noStrike">
              <a:solidFill>
                <a:srgbClr val="000000"/>
              </a:solidFill>
              <a:latin typeface="Calibri"/>
              <a:ea typeface="Calibri"/>
              <a:cs typeface="Calibri"/>
              <a:sym typeface="Calibri"/>
            </a:endParaRPr>
          </a:p>
        </p:txBody>
      </p:sp>
      <p:sp>
        <p:nvSpPr>
          <p:cNvPr id="261" name="Google Shape;261;g276bffed758_0_184"/>
          <p:cNvSpPr txBox="1"/>
          <p:nvPr/>
        </p:nvSpPr>
        <p:spPr>
          <a:xfrm>
            <a:off x="1206609" y="1903751"/>
            <a:ext cx="8896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Penggunaan StandardScaler karena PDSI-P tidak ingin merubah distribusi real data.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76bffed758_0_192"/>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Feature Engineering</a:t>
            </a:r>
            <a:endParaRPr b="0" i="0" sz="1400" u="none" cap="none" strike="noStrike">
              <a:solidFill>
                <a:srgbClr val="000000"/>
              </a:solidFill>
              <a:latin typeface="Arial"/>
              <a:ea typeface="Arial"/>
              <a:cs typeface="Arial"/>
              <a:sym typeface="Arial"/>
            </a:endParaRPr>
          </a:p>
        </p:txBody>
      </p:sp>
      <p:sp>
        <p:nvSpPr>
          <p:cNvPr id="267" name="Google Shape;267;g276bffed758_0_192"/>
          <p:cNvSpPr txBox="1"/>
          <p:nvPr/>
        </p:nvSpPr>
        <p:spPr>
          <a:xfrm>
            <a:off x="1041720" y="130459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Feature scaling</a:t>
            </a:r>
            <a:endParaRPr b="0" i="0" sz="1400" u="none" cap="none" strike="noStrike">
              <a:solidFill>
                <a:srgbClr val="000000"/>
              </a:solidFill>
              <a:latin typeface="Arial"/>
              <a:ea typeface="Arial"/>
              <a:cs typeface="Arial"/>
              <a:sym typeface="Arial"/>
            </a:endParaRPr>
          </a:p>
        </p:txBody>
      </p:sp>
      <p:sp>
        <p:nvSpPr>
          <p:cNvPr id="268" name="Google Shape;268;g276bffed758_0_192"/>
          <p:cNvSpPr txBox="1"/>
          <p:nvPr/>
        </p:nvSpPr>
        <p:spPr>
          <a:xfrm>
            <a:off x="1041720" y="1933731"/>
            <a:ext cx="3552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df_test setelah feature scaling</a:t>
            </a:r>
            <a:endParaRPr b="0" i="0" sz="2000" u="none" cap="none" strike="noStrike">
              <a:solidFill>
                <a:srgbClr val="000000"/>
              </a:solidFill>
              <a:latin typeface="Calibri"/>
              <a:ea typeface="Calibri"/>
              <a:cs typeface="Calibri"/>
              <a:sym typeface="Calibri"/>
            </a:endParaRPr>
          </a:p>
        </p:txBody>
      </p:sp>
      <p:pic>
        <p:nvPicPr>
          <p:cNvPr id="269" name="Google Shape;269;g276bffed758_0_192"/>
          <p:cNvPicPr preferRelativeResize="0"/>
          <p:nvPr/>
        </p:nvPicPr>
        <p:blipFill rotWithShape="1">
          <a:blip r:embed="rId3">
            <a:alphaModFix/>
          </a:blip>
          <a:srcRect b="0" l="0" r="0" t="0"/>
          <a:stretch/>
        </p:blipFill>
        <p:spPr>
          <a:xfrm>
            <a:off x="1764137" y="2490264"/>
            <a:ext cx="8663725" cy="38067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76bffed758_0_199"/>
          <p:cNvSpPr/>
          <p:nvPr/>
        </p:nvSpPr>
        <p:spPr>
          <a:xfrm>
            <a:off x="765750" y="6082475"/>
            <a:ext cx="11036100" cy="46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276bffed758_0_199"/>
          <p:cNvSpPr txBox="1"/>
          <p:nvPr/>
        </p:nvSpPr>
        <p:spPr>
          <a:xfrm>
            <a:off x="1041720" y="23239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Feature Engineering</a:t>
            </a:r>
            <a:endParaRPr b="0" i="0" sz="1400" u="none" cap="none" strike="noStrike">
              <a:solidFill>
                <a:srgbClr val="000000"/>
              </a:solidFill>
              <a:latin typeface="Arial"/>
              <a:ea typeface="Arial"/>
              <a:cs typeface="Arial"/>
              <a:sym typeface="Arial"/>
            </a:endParaRPr>
          </a:p>
        </p:txBody>
      </p:sp>
      <p:sp>
        <p:nvSpPr>
          <p:cNvPr id="276" name="Google Shape;276;g276bffed758_0_199"/>
          <p:cNvSpPr txBox="1"/>
          <p:nvPr/>
        </p:nvSpPr>
        <p:spPr>
          <a:xfrm>
            <a:off x="1041682" y="926965"/>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Feature encoding</a:t>
            </a:r>
            <a:endParaRPr b="0" i="0" sz="1400" u="none" cap="none" strike="noStrike">
              <a:solidFill>
                <a:srgbClr val="000000"/>
              </a:solidFill>
              <a:latin typeface="Arial"/>
              <a:ea typeface="Arial"/>
              <a:cs typeface="Arial"/>
              <a:sym typeface="Arial"/>
            </a:endParaRPr>
          </a:p>
        </p:txBody>
      </p:sp>
      <p:sp>
        <p:nvSpPr>
          <p:cNvPr id="277" name="Google Shape;277;g276bffed758_0_199"/>
          <p:cNvSpPr txBox="1"/>
          <p:nvPr/>
        </p:nvSpPr>
        <p:spPr>
          <a:xfrm>
            <a:off x="1041732" y="1498258"/>
            <a:ext cx="7352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000"/>
              <a:buFont typeface="Arial"/>
              <a:buNone/>
            </a:pPr>
            <a:r>
              <a:rPr b="1" i="0" lang="en-US" sz="2000" u="none" cap="none" strike="noStrike">
                <a:solidFill>
                  <a:srgbClr val="0198A3"/>
                </a:solidFill>
                <a:latin typeface="Montserrat"/>
                <a:ea typeface="Montserrat"/>
                <a:cs typeface="Montserrat"/>
                <a:sym typeface="Montserrat"/>
              </a:rPr>
              <a:t>a. One-hot encoder</a:t>
            </a:r>
            <a:endParaRPr b="0" i="0" sz="1400" u="none" cap="none" strike="noStrike">
              <a:solidFill>
                <a:srgbClr val="000000"/>
              </a:solidFill>
              <a:latin typeface="Arial"/>
              <a:ea typeface="Arial"/>
              <a:cs typeface="Arial"/>
              <a:sym typeface="Arial"/>
            </a:endParaRPr>
          </a:p>
        </p:txBody>
      </p:sp>
      <p:sp>
        <p:nvSpPr>
          <p:cNvPr id="278" name="Google Shape;278;g276bffed758_0_199"/>
          <p:cNvSpPr txBox="1"/>
          <p:nvPr/>
        </p:nvSpPr>
        <p:spPr>
          <a:xfrm>
            <a:off x="1134306" y="2008014"/>
            <a:ext cx="9923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Melakukan onehot encoding melalui pandas untuk data kategorikal yang memiliki banyak kategori seperti 'job','marital','contact','month','poutcome'. </a:t>
            </a:r>
            <a:endParaRPr b="0" i="0" sz="1400" u="none" cap="none" strike="noStrike">
              <a:solidFill>
                <a:srgbClr val="000000"/>
              </a:solidFill>
              <a:latin typeface="Arial"/>
              <a:ea typeface="Arial"/>
              <a:cs typeface="Arial"/>
              <a:sym typeface="Arial"/>
            </a:endParaRPr>
          </a:p>
        </p:txBody>
      </p:sp>
      <p:sp>
        <p:nvSpPr>
          <p:cNvPr id="279" name="Google Shape;279;g276bffed758_0_199"/>
          <p:cNvSpPr txBox="1"/>
          <p:nvPr/>
        </p:nvSpPr>
        <p:spPr>
          <a:xfrm>
            <a:off x="1041720" y="2825609"/>
            <a:ext cx="7352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000"/>
              <a:buFont typeface="Arial"/>
              <a:buNone/>
            </a:pPr>
            <a:r>
              <a:rPr b="1" i="0" lang="en-US" sz="2000" u="none" cap="none" strike="noStrike">
                <a:solidFill>
                  <a:srgbClr val="0198A3"/>
                </a:solidFill>
                <a:latin typeface="Montserrat"/>
                <a:ea typeface="Montserrat"/>
                <a:cs typeface="Montserrat"/>
                <a:sym typeface="Montserrat"/>
              </a:rPr>
              <a:t>b. Ordinal encoder</a:t>
            </a:r>
            <a:endParaRPr b="0" i="0" sz="1400" u="none" cap="none" strike="noStrike">
              <a:solidFill>
                <a:srgbClr val="000000"/>
              </a:solidFill>
              <a:latin typeface="Arial"/>
              <a:ea typeface="Arial"/>
              <a:cs typeface="Arial"/>
              <a:sym typeface="Arial"/>
            </a:endParaRPr>
          </a:p>
        </p:txBody>
      </p:sp>
      <p:sp>
        <p:nvSpPr>
          <p:cNvPr id="280" name="Google Shape;280;g276bffed758_0_199"/>
          <p:cNvSpPr txBox="1"/>
          <p:nvPr/>
        </p:nvSpPr>
        <p:spPr>
          <a:xfrm>
            <a:off x="1134295" y="4245359"/>
            <a:ext cx="7352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000"/>
              <a:buFont typeface="Arial"/>
              <a:buNone/>
            </a:pPr>
            <a:r>
              <a:rPr b="1" i="0" lang="en-US" sz="2000" u="none" cap="none" strike="noStrike">
                <a:solidFill>
                  <a:srgbClr val="0198A3"/>
                </a:solidFill>
                <a:latin typeface="Montserrat"/>
                <a:ea typeface="Montserrat"/>
                <a:cs typeface="Montserrat"/>
                <a:sym typeface="Montserrat"/>
              </a:rPr>
              <a:t>c. Label encoder</a:t>
            </a:r>
            <a:endParaRPr b="0" i="0" sz="1400" u="none" cap="none" strike="noStrike">
              <a:solidFill>
                <a:srgbClr val="000000"/>
              </a:solidFill>
              <a:latin typeface="Arial"/>
              <a:ea typeface="Arial"/>
              <a:cs typeface="Arial"/>
              <a:sym typeface="Arial"/>
            </a:endParaRPr>
          </a:p>
        </p:txBody>
      </p:sp>
      <p:sp>
        <p:nvSpPr>
          <p:cNvPr id="281" name="Google Shape;281;g276bffed758_0_199"/>
          <p:cNvSpPr txBox="1"/>
          <p:nvPr/>
        </p:nvSpPr>
        <p:spPr>
          <a:xfrm>
            <a:off x="1134300" y="3335375"/>
            <a:ext cx="1029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Untuk data kategorikal yang bersifat ordinal seperti 'education','default','housing','loan' juga dilakukan encoding. </a:t>
            </a:r>
            <a:endParaRPr b="0" i="0" sz="1400" u="none" cap="none" strike="noStrike">
              <a:solidFill>
                <a:srgbClr val="000000"/>
              </a:solidFill>
              <a:latin typeface="Arial"/>
              <a:ea typeface="Arial"/>
              <a:cs typeface="Arial"/>
              <a:sym typeface="Arial"/>
            </a:endParaRPr>
          </a:p>
        </p:txBody>
      </p:sp>
      <p:sp>
        <p:nvSpPr>
          <p:cNvPr id="282" name="Google Shape;282;g276bffed758_0_199"/>
          <p:cNvSpPr txBox="1"/>
          <p:nvPr/>
        </p:nvSpPr>
        <p:spPr>
          <a:xfrm>
            <a:off x="1134300" y="4755125"/>
            <a:ext cx="109374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Label encoder berfungsi untuk mengkonversi data kategorik menjadi nilai numerik agar nantinya memudahkan dalam memfasilitasi algoritma machine learning yang membutuhkan input numerik</a:t>
            </a:r>
            <a:endParaRPr b="0" i="0" sz="1400" u="none" cap="none" strike="noStrike">
              <a:solidFill>
                <a:srgbClr val="000000"/>
              </a:solidFill>
              <a:latin typeface="Arial"/>
              <a:ea typeface="Arial"/>
              <a:cs typeface="Arial"/>
              <a:sym typeface="Arial"/>
            </a:endParaRPr>
          </a:p>
        </p:txBody>
      </p:sp>
      <p:sp>
        <p:nvSpPr>
          <p:cNvPr id="283" name="Google Shape;283;g276bffed758_0_199"/>
          <p:cNvSpPr txBox="1"/>
          <p:nvPr/>
        </p:nvSpPr>
        <p:spPr>
          <a:xfrm>
            <a:off x="864450" y="6082475"/>
            <a:ext cx="10937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Setelah melakukan feature encoding yang telah disebutkan di atas, jumlah akhir fitur adalah 46.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76bffed758_0_212"/>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Feature Engineering</a:t>
            </a:r>
            <a:endParaRPr b="0" i="0" sz="1400" u="none" cap="none" strike="noStrike">
              <a:solidFill>
                <a:srgbClr val="000000"/>
              </a:solidFill>
              <a:latin typeface="Arial"/>
              <a:ea typeface="Arial"/>
              <a:cs typeface="Arial"/>
              <a:sym typeface="Arial"/>
            </a:endParaRPr>
          </a:p>
        </p:txBody>
      </p:sp>
      <p:sp>
        <p:nvSpPr>
          <p:cNvPr id="289" name="Google Shape;289;g276bffed758_0_212"/>
          <p:cNvSpPr txBox="1"/>
          <p:nvPr/>
        </p:nvSpPr>
        <p:spPr>
          <a:xfrm>
            <a:off x="1041720" y="130459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Handle class imbalance</a:t>
            </a:r>
            <a:endParaRPr b="0" i="0" sz="1400" u="none" cap="none" strike="noStrike">
              <a:solidFill>
                <a:srgbClr val="000000"/>
              </a:solidFill>
              <a:latin typeface="Arial"/>
              <a:ea typeface="Arial"/>
              <a:cs typeface="Arial"/>
              <a:sym typeface="Arial"/>
            </a:endParaRPr>
          </a:p>
        </p:txBody>
      </p:sp>
      <p:pic>
        <p:nvPicPr>
          <p:cNvPr id="290" name="Google Shape;290;g276bffed758_0_212"/>
          <p:cNvPicPr preferRelativeResize="0"/>
          <p:nvPr/>
        </p:nvPicPr>
        <p:blipFill rotWithShape="1">
          <a:blip r:embed="rId3">
            <a:alphaModFix/>
          </a:blip>
          <a:srcRect b="0" l="0" r="0" t="0"/>
          <a:stretch/>
        </p:blipFill>
        <p:spPr>
          <a:xfrm>
            <a:off x="4076583" y="2100223"/>
            <a:ext cx="4038834" cy="1714812"/>
          </a:xfrm>
          <a:prstGeom prst="rect">
            <a:avLst/>
          </a:prstGeom>
          <a:noFill/>
          <a:ln>
            <a:noFill/>
          </a:ln>
        </p:spPr>
      </p:pic>
      <p:sp>
        <p:nvSpPr>
          <p:cNvPr id="291" name="Google Shape;291;g276bffed758_0_212"/>
          <p:cNvSpPr txBox="1"/>
          <p:nvPr/>
        </p:nvSpPr>
        <p:spPr>
          <a:xfrm>
            <a:off x="1041720" y="4249285"/>
            <a:ext cx="104856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Metode undersampling dan oversampling tidak digunakan untuk tidak merubah distribusi raw data</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Untuk meng-handle kasus ini, kami akan 'mengatur' ulang bobot atau lebih dikenal class_weight.</a:t>
            </a:r>
            <a:endParaRPr b="0" i="0" sz="20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76bffed758_0_219"/>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Feature </a:t>
            </a:r>
            <a:r>
              <a:rPr b="1" lang="en-US" sz="3200">
                <a:solidFill>
                  <a:srgbClr val="0198A3"/>
                </a:solidFill>
                <a:latin typeface="Montserrat"/>
                <a:ea typeface="Montserrat"/>
                <a:cs typeface="Montserrat"/>
                <a:sym typeface="Montserrat"/>
              </a:rPr>
              <a:t>Selection</a:t>
            </a:r>
            <a:endParaRPr b="0" i="0" sz="1400" u="none" cap="none" strike="noStrike">
              <a:solidFill>
                <a:srgbClr val="000000"/>
              </a:solidFill>
              <a:latin typeface="Arial"/>
              <a:ea typeface="Arial"/>
              <a:cs typeface="Arial"/>
              <a:sym typeface="Arial"/>
            </a:endParaRPr>
          </a:p>
        </p:txBody>
      </p:sp>
      <p:sp>
        <p:nvSpPr>
          <p:cNvPr id="297" name="Google Shape;297;g276bffed758_0_219"/>
          <p:cNvSpPr txBox="1"/>
          <p:nvPr/>
        </p:nvSpPr>
        <p:spPr>
          <a:xfrm>
            <a:off x="1041720" y="1352223"/>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a. </a:t>
            </a:r>
            <a:r>
              <a:rPr b="1" lang="en-US" sz="2400">
                <a:solidFill>
                  <a:srgbClr val="0198A3"/>
                </a:solidFill>
                <a:latin typeface="Montserrat"/>
                <a:ea typeface="Montserrat"/>
                <a:cs typeface="Montserrat"/>
                <a:sym typeface="Montserrat"/>
              </a:rPr>
              <a:t>Pearson</a:t>
            </a:r>
            <a:r>
              <a:rPr b="1" i="0" lang="en-US" sz="2400" u="none" cap="none" strike="noStrike">
                <a:solidFill>
                  <a:srgbClr val="0198A3"/>
                </a:solidFill>
                <a:latin typeface="Montserrat"/>
                <a:ea typeface="Montserrat"/>
                <a:cs typeface="Montserrat"/>
                <a:sym typeface="Montserrat"/>
              </a:rPr>
              <a:t> method</a:t>
            </a:r>
            <a:endParaRPr b="0" i="0" sz="1400" u="none" cap="none" strike="noStrike">
              <a:solidFill>
                <a:srgbClr val="000000"/>
              </a:solidFill>
              <a:latin typeface="Arial"/>
              <a:ea typeface="Arial"/>
              <a:cs typeface="Arial"/>
              <a:sym typeface="Arial"/>
            </a:endParaRPr>
          </a:p>
        </p:txBody>
      </p:sp>
      <p:sp>
        <p:nvSpPr>
          <p:cNvPr id="298" name="Google Shape;298;g276bffed758_0_219"/>
          <p:cNvSpPr txBox="1"/>
          <p:nvPr/>
        </p:nvSpPr>
        <p:spPr>
          <a:xfrm>
            <a:off x="1041720" y="4858767"/>
            <a:ext cx="106656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Calibri"/>
                <a:ea typeface="Calibri"/>
                <a:cs typeface="Calibri"/>
                <a:sym typeface="Calibri"/>
              </a:rPr>
              <a:t>Asumsi model yang digunakan adalah linear.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Calibri"/>
                <a:ea typeface="Calibri"/>
                <a:cs typeface="Calibri"/>
                <a:sym typeface="Calibri"/>
              </a:rPr>
              <a:t>- Fitur duration adalah fitur dengan korelasi terbesar terhadap target.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Calibri"/>
                <a:ea typeface="Calibri"/>
                <a:cs typeface="Calibri"/>
                <a:sym typeface="Calibri"/>
              </a:rPr>
              <a:t>- Tidak ditemukan redundant varible, jika threshold = 0.8</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lang="en-US" sz="1800">
                <a:latin typeface="Calibri"/>
                <a:ea typeface="Calibri"/>
                <a:cs typeface="Calibri"/>
                <a:sym typeface="Calibri"/>
              </a:rPr>
              <a:t>Drop fitur Linear Model:</a:t>
            </a:r>
            <a:endParaRPr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lang="en-US" sz="1800">
                <a:latin typeface="Calibri"/>
                <a:ea typeface="Calibri"/>
                <a:cs typeface="Calibri"/>
                <a:sym typeface="Calibri"/>
              </a:rPr>
              <a:t>poutcome_unknown</a:t>
            </a:r>
            <a:endParaRPr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lang="en-US" sz="1800">
                <a:latin typeface="Calibri"/>
                <a:ea typeface="Calibri"/>
                <a:cs typeface="Calibri"/>
                <a:sym typeface="Calibri"/>
              </a:rPr>
              <a:t>contact_unknown</a:t>
            </a:r>
            <a:endParaRPr sz="1800">
              <a:latin typeface="Calibri"/>
              <a:ea typeface="Calibri"/>
              <a:cs typeface="Calibri"/>
              <a:sym typeface="Calibri"/>
            </a:endParaRPr>
          </a:p>
        </p:txBody>
      </p:sp>
      <p:pic>
        <p:nvPicPr>
          <p:cNvPr id="299" name="Google Shape;299;g276bffed758_0_219"/>
          <p:cNvPicPr preferRelativeResize="0"/>
          <p:nvPr/>
        </p:nvPicPr>
        <p:blipFill>
          <a:blip r:embed="rId3">
            <a:alphaModFix/>
          </a:blip>
          <a:stretch>
            <a:fillRect/>
          </a:stretch>
        </p:blipFill>
        <p:spPr>
          <a:xfrm>
            <a:off x="2346425" y="1966323"/>
            <a:ext cx="7786151" cy="27400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76bffed758_0_227"/>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Feature </a:t>
            </a:r>
            <a:r>
              <a:rPr b="1" lang="en-US" sz="3200">
                <a:solidFill>
                  <a:srgbClr val="0198A3"/>
                </a:solidFill>
                <a:latin typeface="Montserrat"/>
                <a:ea typeface="Montserrat"/>
                <a:cs typeface="Montserrat"/>
                <a:sym typeface="Montserrat"/>
              </a:rPr>
              <a:t>Selection</a:t>
            </a:r>
            <a:endParaRPr b="0" i="0" sz="1400" u="none" cap="none" strike="noStrike">
              <a:solidFill>
                <a:srgbClr val="000000"/>
              </a:solidFill>
              <a:latin typeface="Arial"/>
              <a:ea typeface="Arial"/>
              <a:cs typeface="Arial"/>
              <a:sym typeface="Arial"/>
            </a:endParaRPr>
          </a:p>
        </p:txBody>
      </p:sp>
      <p:sp>
        <p:nvSpPr>
          <p:cNvPr id="305" name="Google Shape;305;g276bffed758_0_227"/>
          <p:cNvSpPr txBox="1"/>
          <p:nvPr/>
        </p:nvSpPr>
        <p:spPr>
          <a:xfrm>
            <a:off x="1041720" y="1281648"/>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a. </a:t>
            </a:r>
            <a:r>
              <a:rPr b="1" lang="en-US" sz="2400">
                <a:solidFill>
                  <a:srgbClr val="0198A3"/>
                </a:solidFill>
                <a:latin typeface="Montserrat"/>
                <a:ea typeface="Montserrat"/>
                <a:cs typeface="Montserrat"/>
                <a:sym typeface="Montserrat"/>
              </a:rPr>
              <a:t>Spearman</a:t>
            </a:r>
            <a:r>
              <a:rPr b="1" i="0" lang="en-US" sz="2400" u="none" cap="none" strike="noStrike">
                <a:solidFill>
                  <a:srgbClr val="0198A3"/>
                </a:solidFill>
                <a:latin typeface="Montserrat"/>
                <a:ea typeface="Montserrat"/>
                <a:cs typeface="Montserrat"/>
                <a:sym typeface="Montserrat"/>
              </a:rPr>
              <a:t> method</a:t>
            </a:r>
            <a:endParaRPr b="0" i="0" sz="1400" u="none" cap="none" strike="noStrike">
              <a:solidFill>
                <a:srgbClr val="000000"/>
              </a:solidFill>
              <a:latin typeface="Arial"/>
              <a:ea typeface="Arial"/>
              <a:cs typeface="Arial"/>
              <a:sym typeface="Arial"/>
            </a:endParaRPr>
          </a:p>
        </p:txBody>
      </p:sp>
      <p:sp>
        <p:nvSpPr>
          <p:cNvPr id="306" name="Google Shape;306;g276bffed758_0_227"/>
          <p:cNvSpPr txBox="1"/>
          <p:nvPr/>
        </p:nvSpPr>
        <p:spPr>
          <a:xfrm>
            <a:off x="1041720" y="4669967"/>
            <a:ext cx="106656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Anggapan model adalah non-linear, monotonic.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 Fitur duration adalah fitur dengan korelasi terbesar terhadap target.</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lang="en-US" sz="2000">
                <a:latin typeface="Calibri"/>
                <a:ea typeface="Calibri"/>
                <a:cs typeface="Calibri"/>
                <a:sym typeface="Calibri"/>
              </a:rPr>
              <a:t>-Ditemukan redundant variable, jika threshold = 0.85</a:t>
            </a:r>
            <a:endParaRPr sz="20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lang="en-US" sz="2000">
                <a:latin typeface="Calibri"/>
                <a:ea typeface="Calibri"/>
                <a:cs typeface="Calibri"/>
                <a:sym typeface="Calibri"/>
              </a:rPr>
              <a:t>Drop fitur Non Linear Model:</a:t>
            </a:r>
            <a:endParaRPr sz="2000">
              <a:latin typeface="Calibri"/>
              <a:ea typeface="Calibri"/>
              <a:cs typeface="Calibri"/>
              <a:sym typeface="Calibri"/>
            </a:endParaRPr>
          </a:p>
          <a:p>
            <a:pPr indent="-355600" lvl="0" marL="457200" marR="0" rtl="0" algn="l">
              <a:lnSpc>
                <a:spcPct val="100000"/>
              </a:lnSpc>
              <a:spcBef>
                <a:spcPts val="0"/>
              </a:spcBef>
              <a:spcAft>
                <a:spcPts val="0"/>
              </a:spcAft>
              <a:buSzPts val="2000"/>
              <a:buFont typeface="Calibri"/>
              <a:buChar char="-"/>
            </a:pPr>
            <a:r>
              <a:rPr lang="en-US" sz="2000">
                <a:latin typeface="Calibri"/>
                <a:ea typeface="Calibri"/>
                <a:cs typeface="Calibri"/>
                <a:sym typeface="Calibri"/>
              </a:rPr>
              <a:t>previous                                - </a:t>
            </a:r>
            <a:r>
              <a:rPr lang="en-US" sz="2000">
                <a:solidFill>
                  <a:schemeClr val="dk1"/>
                </a:solidFill>
                <a:latin typeface="Calibri"/>
                <a:ea typeface="Calibri"/>
                <a:cs typeface="Calibri"/>
                <a:sym typeface="Calibri"/>
              </a:rPr>
              <a:t>poutcome_unknown</a:t>
            </a:r>
            <a:endParaRPr sz="2000">
              <a:solidFill>
                <a:schemeClr val="dk1"/>
              </a:solidFill>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solidFill>
                  <a:schemeClr val="dk1"/>
                </a:solidFill>
                <a:latin typeface="Calibri"/>
                <a:ea typeface="Calibri"/>
                <a:cs typeface="Calibri"/>
                <a:sym typeface="Calibri"/>
              </a:rPr>
              <a:t>contact_unknown</a:t>
            </a:r>
            <a:r>
              <a:rPr lang="en-US" sz="2000">
                <a:latin typeface="Calibri"/>
                <a:ea typeface="Calibri"/>
                <a:cs typeface="Calibri"/>
                <a:sym typeface="Calibri"/>
              </a:rPr>
              <a:t>               - </a:t>
            </a:r>
            <a:r>
              <a:rPr lang="en-US" sz="2000">
                <a:latin typeface="Calibri"/>
                <a:ea typeface="Calibri"/>
                <a:cs typeface="Calibri"/>
                <a:sym typeface="Calibri"/>
              </a:rPr>
              <a:t>pdays</a:t>
            </a:r>
            <a:endParaRPr sz="20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sz="2000">
              <a:latin typeface="Calibri"/>
              <a:ea typeface="Calibri"/>
              <a:cs typeface="Calibri"/>
              <a:sym typeface="Calibri"/>
            </a:endParaRPr>
          </a:p>
        </p:txBody>
      </p:sp>
      <p:pic>
        <p:nvPicPr>
          <p:cNvPr id="307" name="Google Shape;307;g276bffed758_0_227"/>
          <p:cNvPicPr preferRelativeResize="0"/>
          <p:nvPr/>
        </p:nvPicPr>
        <p:blipFill>
          <a:blip r:embed="rId3">
            <a:alphaModFix/>
          </a:blip>
          <a:stretch>
            <a:fillRect/>
          </a:stretch>
        </p:blipFill>
        <p:spPr>
          <a:xfrm>
            <a:off x="2174613" y="1743348"/>
            <a:ext cx="7842784" cy="27400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A close up of a logo&#10;&#10;Description automatically generated" id="312" name="Google Shape;312;g276bffed758_0_28"/>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313" name="Google Shape;313;g276bffed758_0_28"/>
          <p:cNvSpPr txBox="1"/>
          <p:nvPr/>
        </p:nvSpPr>
        <p:spPr>
          <a:xfrm>
            <a:off x="491875" y="2438376"/>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Stage 3</a:t>
            </a:r>
            <a:endParaRPr b="0" i="0" sz="1400" u="none" cap="none" strike="noStrike">
              <a:solidFill>
                <a:schemeClr val="lt1"/>
              </a:solidFill>
              <a:latin typeface="Arial"/>
              <a:ea typeface="Arial"/>
              <a:cs typeface="Arial"/>
              <a:sym typeface="Arial"/>
            </a:endParaRPr>
          </a:p>
        </p:txBody>
      </p:sp>
      <p:sp>
        <p:nvSpPr>
          <p:cNvPr id="314" name="Google Shape;314;g276bffed758_0_28"/>
          <p:cNvSpPr txBox="1"/>
          <p:nvPr/>
        </p:nvSpPr>
        <p:spPr>
          <a:xfrm>
            <a:off x="491867" y="3402016"/>
            <a:ext cx="3064500" cy="1077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Model &amp; Evaluation</a:t>
            </a:r>
            <a:endParaRPr b="0" i="0" sz="1400" u="none" cap="none" strike="noStrike">
              <a:solidFill>
                <a:schemeClr val="lt1"/>
              </a:solidFill>
              <a:latin typeface="Arial"/>
              <a:ea typeface="Arial"/>
              <a:cs typeface="Arial"/>
              <a:sym typeface="Arial"/>
            </a:endParaRPr>
          </a:p>
        </p:txBody>
      </p:sp>
      <p:cxnSp>
        <p:nvCxnSpPr>
          <p:cNvPr id="315" name="Google Shape;315;g276bffed758_0_28"/>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76bffed758_0_0"/>
          <p:cNvSpPr txBox="1"/>
          <p:nvPr/>
        </p:nvSpPr>
        <p:spPr>
          <a:xfrm>
            <a:off x="1041725" y="1281650"/>
            <a:ext cx="10533000" cy="165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1500">
                <a:solidFill>
                  <a:schemeClr val="dk1"/>
                </a:solidFill>
                <a:latin typeface="Dosis"/>
                <a:ea typeface="Dosis"/>
                <a:cs typeface="Dosis"/>
                <a:sym typeface="Dosis"/>
              </a:rPr>
              <a:t>Bank X adalah bank konvensional yang memiliki beragam layanan. Salah satu layanan/produk yang menjadi concern Bank X adalah Term Deposit. Term Deposit/tabungan berjangka adalah produk yang ditawarkan oleh bank untuk menyimpan uang dalam jangka waktu tertentu, dengan tingkat risiko dan keuntungan yang cukup rendah. Dana yang masuk dalam term deposit, akan dipinjamkan ke nasabah atau bisnis lain (peminjam), dan sebagai keuntungannya, bank akan memberikan bunga kepada peminjam. Saat ini, tim bisnis Bank X telah melakukan campaign term deposit dan cukup kesulitan tentang </a:t>
            </a:r>
            <a:r>
              <a:rPr i="1" lang="en-US" sz="1500">
                <a:solidFill>
                  <a:schemeClr val="dk1"/>
                </a:solidFill>
                <a:latin typeface="Dosis"/>
                <a:ea typeface="Dosis"/>
                <a:cs typeface="Dosis"/>
                <a:sym typeface="Dosis"/>
              </a:rPr>
              <a:t>Bagaimana Cara Optimasi Campaign Marketing berdasarkan Data Historis</a:t>
            </a:r>
            <a:r>
              <a:rPr lang="en-US" sz="1500">
                <a:solidFill>
                  <a:schemeClr val="dk1"/>
                </a:solidFill>
                <a:latin typeface="Dosis"/>
                <a:ea typeface="Dosis"/>
                <a:cs typeface="Dosis"/>
                <a:sym typeface="Dosis"/>
              </a:rPr>
              <a:t>. Untuk membantu permasalahan ini, tim bisnis Bank X bekerja sama dengan Consultant Data, PDSI-Perjuangan.</a:t>
            </a:r>
            <a:endParaRPr sz="2200">
              <a:solidFill>
                <a:schemeClr val="dk1"/>
              </a:solidFill>
              <a:latin typeface="Dosis"/>
              <a:ea typeface="Dosis"/>
              <a:cs typeface="Dosis"/>
              <a:sym typeface="Dosis"/>
            </a:endParaRPr>
          </a:p>
        </p:txBody>
      </p:sp>
      <p:sp>
        <p:nvSpPr>
          <p:cNvPr id="81" name="Google Shape;81;g276bffed758_0_0"/>
          <p:cNvSpPr txBox="1"/>
          <p:nvPr/>
        </p:nvSpPr>
        <p:spPr>
          <a:xfrm>
            <a:off x="1041725" y="696659"/>
            <a:ext cx="7352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0198A3"/>
                </a:solidFill>
                <a:latin typeface="Montserrat"/>
                <a:ea typeface="Montserrat"/>
                <a:cs typeface="Montserrat"/>
                <a:sym typeface="Montserrat"/>
              </a:rPr>
              <a:t>Problem Statement</a:t>
            </a:r>
            <a:endParaRPr b="1" i="0" sz="2800" u="none" cap="none" strike="noStrike">
              <a:solidFill>
                <a:srgbClr val="0198A3"/>
              </a:solidFill>
              <a:latin typeface="Montserrat"/>
              <a:ea typeface="Montserrat"/>
              <a:cs typeface="Montserrat"/>
              <a:sym typeface="Montserrat"/>
            </a:endParaRPr>
          </a:p>
        </p:txBody>
      </p:sp>
      <p:sp>
        <p:nvSpPr>
          <p:cNvPr id="82" name="Google Shape;82;g276bffed758_0_0"/>
          <p:cNvSpPr txBox="1"/>
          <p:nvPr/>
        </p:nvSpPr>
        <p:spPr>
          <a:xfrm>
            <a:off x="1001150" y="3926825"/>
            <a:ext cx="3678600" cy="908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1" i="0" lang="en-US" sz="2000" u="none" cap="none" strike="noStrike">
                <a:solidFill>
                  <a:schemeClr val="dk1"/>
                </a:solidFill>
                <a:latin typeface="Dosis"/>
                <a:ea typeface="Dosis"/>
                <a:cs typeface="Dosis"/>
                <a:sym typeface="Dosis"/>
              </a:rPr>
              <a:t>Data Manager Lead</a:t>
            </a:r>
            <a:endParaRPr b="1"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Muhammad Iqbal A.</a:t>
            </a:r>
            <a:endParaRPr b="0" i="0" sz="2000" u="none" cap="none" strike="noStrike">
              <a:solidFill>
                <a:schemeClr val="dk1"/>
              </a:solidFill>
              <a:latin typeface="Dosis"/>
              <a:ea typeface="Dosis"/>
              <a:cs typeface="Dosis"/>
              <a:sym typeface="Dosis"/>
            </a:endParaRPr>
          </a:p>
        </p:txBody>
      </p:sp>
      <p:sp>
        <p:nvSpPr>
          <p:cNvPr id="83" name="Google Shape;83;g276bffed758_0_0"/>
          <p:cNvSpPr txBox="1"/>
          <p:nvPr/>
        </p:nvSpPr>
        <p:spPr>
          <a:xfrm>
            <a:off x="1001150" y="3136509"/>
            <a:ext cx="7352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0198A3"/>
                </a:solidFill>
                <a:latin typeface="Montserrat"/>
                <a:ea typeface="Montserrat"/>
                <a:cs typeface="Montserrat"/>
                <a:sym typeface="Montserrat"/>
              </a:rPr>
              <a:t>Roles: Consultant Data </a:t>
            </a:r>
            <a:endParaRPr b="1" i="0" sz="2800" u="none" cap="none" strike="noStrike">
              <a:solidFill>
                <a:srgbClr val="0198A3"/>
              </a:solidFill>
              <a:latin typeface="Montserrat"/>
              <a:ea typeface="Montserrat"/>
              <a:cs typeface="Montserrat"/>
              <a:sym typeface="Montserrat"/>
            </a:endParaRPr>
          </a:p>
        </p:txBody>
      </p:sp>
      <p:sp>
        <p:nvSpPr>
          <p:cNvPr id="84" name="Google Shape;84;g276bffed758_0_0"/>
          <p:cNvSpPr txBox="1"/>
          <p:nvPr/>
        </p:nvSpPr>
        <p:spPr>
          <a:xfrm>
            <a:off x="7936700" y="3926825"/>
            <a:ext cx="3678600" cy="19239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1" i="0" lang="en-US" sz="2000" u="none" cap="none" strike="noStrike">
                <a:solidFill>
                  <a:schemeClr val="dk1"/>
                </a:solidFill>
                <a:latin typeface="Dosis"/>
                <a:ea typeface="Dosis"/>
                <a:cs typeface="Dosis"/>
                <a:sym typeface="Dosis"/>
              </a:rPr>
              <a:t>Data Scientist</a:t>
            </a:r>
            <a:endParaRPr b="1"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Tsabitah Karimah</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Liliani Priestiwanty</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Cholifatur Rohman Dimi Saputra</a:t>
            </a:r>
            <a:endParaRPr b="0" i="0" sz="2000" u="none" cap="none" strike="noStrike">
              <a:solidFill>
                <a:schemeClr val="dk1"/>
              </a:solidFill>
              <a:latin typeface="Dosis"/>
              <a:ea typeface="Dosis"/>
              <a:cs typeface="Dosis"/>
              <a:sym typeface="Dosis"/>
            </a:endParaRPr>
          </a:p>
        </p:txBody>
      </p:sp>
      <p:sp>
        <p:nvSpPr>
          <p:cNvPr id="85" name="Google Shape;85;g276bffed758_0_0"/>
          <p:cNvSpPr txBox="1"/>
          <p:nvPr/>
        </p:nvSpPr>
        <p:spPr>
          <a:xfrm>
            <a:off x="4066400" y="3926825"/>
            <a:ext cx="3678600" cy="2432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1" i="0" lang="en-US" sz="2000" u="none" cap="none" strike="noStrike">
                <a:solidFill>
                  <a:schemeClr val="dk1"/>
                </a:solidFill>
                <a:latin typeface="Dosis"/>
                <a:ea typeface="Dosis"/>
                <a:cs typeface="Dosis"/>
                <a:sym typeface="Dosis"/>
              </a:rPr>
              <a:t>Data Analyst</a:t>
            </a:r>
            <a:endParaRPr b="1"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Khosid Mahendra</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Hafifah Amalia</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Roffe Rizqullah Daniswara</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Arieska Restu Harpian Dwika</a:t>
            </a:r>
            <a:endParaRPr b="0" i="0" sz="20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76bffed758_0_288"/>
          <p:cNvSpPr txBox="1"/>
          <p:nvPr/>
        </p:nvSpPr>
        <p:spPr>
          <a:xfrm>
            <a:off x="2040570" y="367742"/>
            <a:ext cx="7352400" cy="708000"/>
          </a:xfrm>
          <a:prstGeom prst="rect">
            <a:avLst/>
          </a:prstGeom>
          <a:noFill/>
          <a:ln>
            <a:noFill/>
          </a:ln>
        </p:spPr>
        <p:txBody>
          <a:bodyPr anchorCtr="0" anchor="t" bIns="45700" lIns="91425" spcFirstLastPara="1" rIns="91425" wrap="square" tIns="45700">
            <a:spAutoFit/>
          </a:bodyPr>
          <a:lstStyle/>
          <a:p>
            <a:pPr indent="0" lvl="0" marL="457200" marR="0" rtl="0" algn="ctr">
              <a:lnSpc>
                <a:spcPct val="103125"/>
              </a:lnSpc>
              <a:spcBef>
                <a:spcPts val="0"/>
              </a:spcBef>
              <a:spcAft>
                <a:spcPts val="0"/>
              </a:spcAft>
              <a:buClr>
                <a:srgbClr val="000000"/>
              </a:buClr>
              <a:buSzPts val="4000"/>
              <a:buFont typeface="Arial"/>
              <a:buNone/>
            </a:pPr>
            <a:r>
              <a:rPr b="1" i="0" lang="en-US" sz="4000" u="none" cap="none" strike="noStrike">
                <a:solidFill>
                  <a:srgbClr val="0198A3"/>
                </a:solidFill>
                <a:latin typeface="Montserrat"/>
                <a:ea typeface="Montserrat"/>
                <a:cs typeface="Montserrat"/>
                <a:sym typeface="Montserrat"/>
              </a:rPr>
              <a:t>Modeling</a:t>
            </a:r>
            <a:endParaRPr b="1" i="0" sz="4000" u="none" cap="none" strike="noStrike">
              <a:solidFill>
                <a:srgbClr val="0198A3"/>
              </a:solidFill>
              <a:latin typeface="Montserrat"/>
              <a:ea typeface="Montserrat"/>
              <a:cs typeface="Montserrat"/>
              <a:sym typeface="Montserrat"/>
            </a:endParaRPr>
          </a:p>
        </p:txBody>
      </p:sp>
      <p:sp>
        <p:nvSpPr>
          <p:cNvPr id="321" name="Google Shape;321;g276bffed758_0_288"/>
          <p:cNvSpPr txBox="1"/>
          <p:nvPr/>
        </p:nvSpPr>
        <p:spPr>
          <a:xfrm>
            <a:off x="2661907" y="1239325"/>
            <a:ext cx="95301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Memisahkan fitur dan target pada data train dan data test</a:t>
            </a:r>
            <a:endParaRPr b="0" i="0" sz="2000" u="none" cap="none" strike="noStrike">
              <a:solidFill>
                <a:srgbClr val="000000"/>
              </a:solidFill>
              <a:latin typeface="Calibri"/>
              <a:ea typeface="Calibri"/>
              <a:cs typeface="Calibri"/>
              <a:sym typeface="Calibri"/>
            </a:endParaRPr>
          </a:p>
        </p:txBody>
      </p:sp>
      <p:pic>
        <p:nvPicPr>
          <p:cNvPr id="322" name="Google Shape;322;g276bffed758_0_288"/>
          <p:cNvPicPr preferRelativeResize="0"/>
          <p:nvPr/>
        </p:nvPicPr>
        <p:blipFill rotWithShape="1">
          <a:blip r:embed="rId3">
            <a:alphaModFix/>
          </a:blip>
          <a:srcRect b="0" l="0" r="46484" t="0"/>
          <a:stretch/>
        </p:blipFill>
        <p:spPr>
          <a:xfrm>
            <a:off x="2932825" y="2400775"/>
            <a:ext cx="6460150" cy="2428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76bffed758_0_294"/>
          <p:cNvSpPr txBox="1"/>
          <p:nvPr/>
        </p:nvSpPr>
        <p:spPr>
          <a:xfrm>
            <a:off x="633745" y="45264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SVC Linear</a:t>
            </a:r>
            <a:endParaRPr b="0" i="0" sz="1400" u="none" cap="none" strike="noStrike">
              <a:solidFill>
                <a:srgbClr val="000000"/>
              </a:solidFill>
              <a:latin typeface="Arial"/>
              <a:ea typeface="Arial"/>
              <a:cs typeface="Arial"/>
              <a:sym typeface="Arial"/>
            </a:endParaRPr>
          </a:p>
        </p:txBody>
      </p:sp>
      <p:sp>
        <p:nvSpPr>
          <p:cNvPr id="328" name="Google Shape;328;g276bffed758_0_294"/>
          <p:cNvSpPr txBox="1"/>
          <p:nvPr/>
        </p:nvSpPr>
        <p:spPr>
          <a:xfrm>
            <a:off x="647257" y="1073161"/>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Baseline Model</a:t>
            </a:r>
            <a:endParaRPr b="1" i="0" sz="2000" u="none" cap="none" strike="noStrike">
              <a:solidFill>
                <a:srgbClr val="000000"/>
              </a:solidFill>
              <a:latin typeface="Calibri"/>
              <a:ea typeface="Calibri"/>
              <a:cs typeface="Calibri"/>
              <a:sym typeface="Calibri"/>
            </a:endParaRPr>
          </a:p>
        </p:txBody>
      </p:sp>
      <p:sp>
        <p:nvSpPr>
          <p:cNvPr id="329" name="Google Shape;329;g276bffed758_0_294"/>
          <p:cNvSpPr txBox="1"/>
          <p:nvPr/>
        </p:nvSpPr>
        <p:spPr>
          <a:xfrm>
            <a:off x="633750" y="3182700"/>
            <a:ext cx="30000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Hypertuning</a:t>
            </a:r>
            <a:endParaRPr b="0" i="0" sz="1400" u="none" cap="none" strike="noStrike">
              <a:solidFill>
                <a:srgbClr val="000000"/>
              </a:solidFill>
              <a:latin typeface="Arial"/>
              <a:ea typeface="Arial"/>
              <a:cs typeface="Arial"/>
              <a:sym typeface="Arial"/>
            </a:endParaRPr>
          </a:p>
        </p:txBody>
      </p:sp>
      <p:pic>
        <p:nvPicPr>
          <p:cNvPr id="330" name="Google Shape;330;g276bffed758_0_294"/>
          <p:cNvPicPr preferRelativeResize="0"/>
          <p:nvPr/>
        </p:nvPicPr>
        <p:blipFill rotWithShape="1">
          <a:blip r:embed="rId3">
            <a:alphaModFix/>
          </a:blip>
          <a:srcRect b="0" l="0" r="0" t="0"/>
          <a:stretch/>
        </p:blipFill>
        <p:spPr>
          <a:xfrm>
            <a:off x="633750" y="3801623"/>
            <a:ext cx="6486525" cy="2600325"/>
          </a:xfrm>
          <a:prstGeom prst="rect">
            <a:avLst/>
          </a:prstGeom>
          <a:noFill/>
          <a:ln>
            <a:noFill/>
          </a:ln>
        </p:spPr>
      </p:pic>
      <p:sp>
        <p:nvSpPr>
          <p:cNvPr id="331" name="Google Shape;331;g276bffed758_0_294"/>
          <p:cNvSpPr txBox="1"/>
          <p:nvPr/>
        </p:nvSpPr>
        <p:spPr>
          <a:xfrm>
            <a:off x="7588182" y="3124573"/>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Result</a:t>
            </a:r>
            <a:endParaRPr b="1" i="0" sz="2000" u="none" cap="none" strike="noStrike">
              <a:solidFill>
                <a:srgbClr val="000000"/>
              </a:solidFill>
              <a:latin typeface="Calibri"/>
              <a:ea typeface="Calibri"/>
              <a:cs typeface="Calibri"/>
              <a:sym typeface="Calibri"/>
            </a:endParaRPr>
          </a:p>
        </p:txBody>
      </p:sp>
      <p:pic>
        <p:nvPicPr>
          <p:cNvPr id="332" name="Google Shape;332;g276bffed758_0_294"/>
          <p:cNvPicPr preferRelativeResize="0"/>
          <p:nvPr/>
        </p:nvPicPr>
        <p:blipFill rotWithShape="1">
          <a:blip r:embed="rId4">
            <a:alphaModFix/>
          </a:blip>
          <a:srcRect b="0" l="0" r="0" t="0"/>
          <a:stretch/>
        </p:blipFill>
        <p:spPr>
          <a:xfrm>
            <a:off x="7737913" y="3810973"/>
            <a:ext cx="3943350" cy="2933700"/>
          </a:xfrm>
          <a:prstGeom prst="rect">
            <a:avLst/>
          </a:prstGeom>
          <a:noFill/>
          <a:ln>
            <a:noFill/>
          </a:ln>
        </p:spPr>
      </p:pic>
      <p:pic>
        <p:nvPicPr>
          <p:cNvPr id="333" name="Google Shape;333;g276bffed758_0_294"/>
          <p:cNvPicPr preferRelativeResize="0"/>
          <p:nvPr/>
        </p:nvPicPr>
        <p:blipFill rotWithShape="1">
          <a:blip r:embed="rId5">
            <a:alphaModFix/>
          </a:blip>
          <a:srcRect b="0" l="0" r="0" t="0"/>
          <a:stretch/>
        </p:blipFill>
        <p:spPr>
          <a:xfrm>
            <a:off x="633750" y="1632161"/>
            <a:ext cx="4124325" cy="1219200"/>
          </a:xfrm>
          <a:prstGeom prst="rect">
            <a:avLst/>
          </a:prstGeom>
          <a:noFill/>
          <a:ln>
            <a:noFill/>
          </a:ln>
        </p:spPr>
      </p:pic>
      <p:pic>
        <p:nvPicPr>
          <p:cNvPr id="334" name="Google Shape;334;g276bffed758_0_294"/>
          <p:cNvPicPr preferRelativeResize="0"/>
          <p:nvPr/>
        </p:nvPicPr>
        <p:blipFill rotWithShape="1">
          <a:blip r:embed="rId6">
            <a:alphaModFix/>
          </a:blip>
          <a:srcRect b="0" l="0" r="8684" t="0"/>
          <a:stretch/>
        </p:blipFill>
        <p:spPr>
          <a:xfrm>
            <a:off x="4578001" y="1615463"/>
            <a:ext cx="3189875" cy="1252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76bffed758_0_459"/>
          <p:cNvSpPr txBox="1"/>
          <p:nvPr/>
        </p:nvSpPr>
        <p:spPr>
          <a:xfrm>
            <a:off x="633745" y="45264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k-NN Classifier</a:t>
            </a:r>
            <a:endParaRPr b="0" i="0" sz="1400" u="none" cap="none" strike="noStrike">
              <a:solidFill>
                <a:srgbClr val="000000"/>
              </a:solidFill>
              <a:latin typeface="Arial"/>
              <a:ea typeface="Arial"/>
              <a:cs typeface="Arial"/>
              <a:sym typeface="Arial"/>
            </a:endParaRPr>
          </a:p>
        </p:txBody>
      </p:sp>
      <p:sp>
        <p:nvSpPr>
          <p:cNvPr id="340" name="Google Shape;340;g276bffed758_0_459"/>
          <p:cNvSpPr txBox="1"/>
          <p:nvPr/>
        </p:nvSpPr>
        <p:spPr>
          <a:xfrm>
            <a:off x="647257" y="1073161"/>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Baseline Model</a:t>
            </a:r>
            <a:endParaRPr b="1" i="0" sz="2000" u="none" cap="none" strike="noStrike">
              <a:solidFill>
                <a:srgbClr val="000000"/>
              </a:solidFill>
              <a:latin typeface="Calibri"/>
              <a:ea typeface="Calibri"/>
              <a:cs typeface="Calibri"/>
              <a:sym typeface="Calibri"/>
            </a:endParaRPr>
          </a:p>
        </p:txBody>
      </p:sp>
      <p:sp>
        <p:nvSpPr>
          <p:cNvPr id="341" name="Google Shape;341;g276bffed758_0_459"/>
          <p:cNvSpPr txBox="1"/>
          <p:nvPr/>
        </p:nvSpPr>
        <p:spPr>
          <a:xfrm>
            <a:off x="633750" y="3309025"/>
            <a:ext cx="30000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Hypertuning</a:t>
            </a:r>
            <a:endParaRPr b="0" i="0" sz="1400" u="none" cap="none" strike="noStrike">
              <a:solidFill>
                <a:srgbClr val="000000"/>
              </a:solidFill>
              <a:latin typeface="Arial"/>
              <a:ea typeface="Arial"/>
              <a:cs typeface="Arial"/>
              <a:sym typeface="Arial"/>
            </a:endParaRPr>
          </a:p>
        </p:txBody>
      </p:sp>
      <p:sp>
        <p:nvSpPr>
          <p:cNvPr id="342" name="Google Shape;342;g276bffed758_0_459"/>
          <p:cNvSpPr txBox="1"/>
          <p:nvPr/>
        </p:nvSpPr>
        <p:spPr>
          <a:xfrm>
            <a:off x="7618132" y="3355223"/>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Result</a:t>
            </a:r>
            <a:endParaRPr b="1" i="0" sz="2000" u="none" cap="none" strike="noStrike">
              <a:solidFill>
                <a:srgbClr val="000000"/>
              </a:solidFill>
              <a:latin typeface="Calibri"/>
              <a:ea typeface="Calibri"/>
              <a:cs typeface="Calibri"/>
              <a:sym typeface="Calibri"/>
            </a:endParaRPr>
          </a:p>
        </p:txBody>
      </p:sp>
      <p:pic>
        <p:nvPicPr>
          <p:cNvPr id="343" name="Google Shape;343;g276bffed758_0_459"/>
          <p:cNvPicPr preferRelativeResize="0"/>
          <p:nvPr/>
        </p:nvPicPr>
        <p:blipFill rotWithShape="1">
          <a:blip r:embed="rId3">
            <a:alphaModFix/>
          </a:blip>
          <a:srcRect b="0" l="0" r="0" t="0"/>
          <a:stretch/>
        </p:blipFill>
        <p:spPr>
          <a:xfrm>
            <a:off x="633750" y="1632148"/>
            <a:ext cx="3829050" cy="1152525"/>
          </a:xfrm>
          <a:prstGeom prst="rect">
            <a:avLst/>
          </a:prstGeom>
          <a:noFill/>
          <a:ln>
            <a:noFill/>
          </a:ln>
        </p:spPr>
      </p:pic>
      <p:pic>
        <p:nvPicPr>
          <p:cNvPr id="344" name="Google Shape;344;g276bffed758_0_459"/>
          <p:cNvPicPr preferRelativeResize="0"/>
          <p:nvPr/>
        </p:nvPicPr>
        <p:blipFill rotWithShape="1">
          <a:blip r:embed="rId4">
            <a:alphaModFix/>
          </a:blip>
          <a:srcRect b="0" l="-3360" r="3358" t="0"/>
          <a:stretch/>
        </p:blipFill>
        <p:spPr>
          <a:xfrm>
            <a:off x="4243388" y="1632150"/>
            <a:ext cx="3705225" cy="1562100"/>
          </a:xfrm>
          <a:prstGeom prst="rect">
            <a:avLst/>
          </a:prstGeom>
          <a:noFill/>
          <a:ln>
            <a:noFill/>
          </a:ln>
        </p:spPr>
      </p:pic>
      <p:pic>
        <p:nvPicPr>
          <p:cNvPr id="345" name="Google Shape;345;g276bffed758_0_459"/>
          <p:cNvPicPr preferRelativeResize="0"/>
          <p:nvPr/>
        </p:nvPicPr>
        <p:blipFill rotWithShape="1">
          <a:blip r:embed="rId5">
            <a:alphaModFix/>
          </a:blip>
          <a:srcRect b="0" l="0" r="0" t="0"/>
          <a:stretch/>
        </p:blipFill>
        <p:spPr>
          <a:xfrm>
            <a:off x="647250" y="3998950"/>
            <a:ext cx="3562350" cy="2600325"/>
          </a:xfrm>
          <a:prstGeom prst="rect">
            <a:avLst/>
          </a:prstGeom>
          <a:noFill/>
          <a:ln>
            <a:noFill/>
          </a:ln>
        </p:spPr>
      </p:pic>
      <p:pic>
        <p:nvPicPr>
          <p:cNvPr id="346" name="Google Shape;346;g276bffed758_0_459"/>
          <p:cNvPicPr preferRelativeResize="0"/>
          <p:nvPr/>
        </p:nvPicPr>
        <p:blipFill rotWithShape="1">
          <a:blip r:embed="rId6">
            <a:alphaModFix/>
          </a:blip>
          <a:srcRect b="0" l="0" r="0" t="0"/>
          <a:stretch/>
        </p:blipFill>
        <p:spPr>
          <a:xfrm>
            <a:off x="7618125" y="3817975"/>
            <a:ext cx="4095750" cy="2962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76bffed758_0_474"/>
          <p:cNvSpPr txBox="1"/>
          <p:nvPr/>
        </p:nvSpPr>
        <p:spPr>
          <a:xfrm>
            <a:off x="633745" y="45264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Extra Trees Classifier</a:t>
            </a:r>
            <a:endParaRPr b="0" i="0" sz="1400" u="none" cap="none" strike="noStrike">
              <a:solidFill>
                <a:srgbClr val="000000"/>
              </a:solidFill>
              <a:latin typeface="Arial"/>
              <a:ea typeface="Arial"/>
              <a:cs typeface="Arial"/>
              <a:sym typeface="Arial"/>
            </a:endParaRPr>
          </a:p>
        </p:txBody>
      </p:sp>
      <p:sp>
        <p:nvSpPr>
          <p:cNvPr id="352" name="Google Shape;352;g276bffed758_0_474"/>
          <p:cNvSpPr txBox="1"/>
          <p:nvPr/>
        </p:nvSpPr>
        <p:spPr>
          <a:xfrm>
            <a:off x="647257" y="1073161"/>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Baseline Model</a:t>
            </a:r>
            <a:endParaRPr b="1" i="0" sz="2000" u="none" cap="none" strike="noStrike">
              <a:solidFill>
                <a:srgbClr val="000000"/>
              </a:solidFill>
              <a:latin typeface="Calibri"/>
              <a:ea typeface="Calibri"/>
              <a:cs typeface="Calibri"/>
              <a:sym typeface="Calibri"/>
            </a:endParaRPr>
          </a:p>
        </p:txBody>
      </p:sp>
      <p:sp>
        <p:nvSpPr>
          <p:cNvPr id="353" name="Google Shape;353;g276bffed758_0_474"/>
          <p:cNvSpPr txBox="1"/>
          <p:nvPr/>
        </p:nvSpPr>
        <p:spPr>
          <a:xfrm>
            <a:off x="633750" y="3182700"/>
            <a:ext cx="30000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Hypertuning</a:t>
            </a:r>
            <a:endParaRPr b="0" i="0" sz="1400" u="none" cap="none" strike="noStrike">
              <a:solidFill>
                <a:srgbClr val="000000"/>
              </a:solidFill>
              <a:latin typeface="Arial"/>
              <a:ea typeface="Arial"/>
              <a:cs typeface="Arial"/>
              <a:sym typeface="Arial"/>
            </a:endParaRPr>
          </a:p>
        </p:txBody>
      </p:sp>
      <p:sp>
        <p:nvSpPr>
          <p:cNvPr id="354" name="Google Shape;354;g276bffed758_0_474"/>
          <p:cNvSpPr txBox="1"/>
          <p:nvPr/>
        </p:nvSpPr>
        <p:spPr>
          <a:xfrm>
            <a:off x="7588182" y="3124573"/>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Result</a:t>
            </a:r>
            <a:endParaRPr b="1" i="0" sz="2000" u="none" cap="none" strike="noStrike">
              <a:solidFill>
                <a:srgbClr val="000000"/>
              </a:solidFill>
              <a:latin typeface="Calibri"/>
              <a:ea typeface="Calibri"/>
              <a:cs typeface="Calibri"/>
              <a:sym typeface="Calibri"/>
            </a:endParaRPr>
          </a:p>
        </p:txBody>
      </p:sp>
      <p:pic>
        <p:nvPicPr>
          <p:cNvPr id="355" name="Google Shape;355;g276bffed758_0_474"/>
          <p:cNvPicPr preferRelativeResize="0"/>
          <p:nvPr/>
        </p:nvPicPr>
        <p:blipFill rotWithShape="1">
          <a:blip r:embed="rId3">
            <a:alphaModFix/>
          </a:blip>
          <a:srcRect b="0" l="0" r="0" t="0"/>
          <a:stretch/>
        </p:blipFill>
        <p:spPr>
          <a:xfrm>
            <a:off x="647245" y="1560713"/>
            <a:ext cx="3695700" cy="1362075"/>
          </a:xfrm>
          <a:prstGeom prst="rect">
            <a:avLst/>
          </a:prstGeom>
          <a:noFill/>
          <a:ln>
            <a:noFill/>
          </a:ln>
        </p:spPr>
      </p:pic>
      <p:pic>
        <p:nvPicPr>
          <p:cNvPr id="356" name="Google Shape;356;g276bffed758_0_474"/>
          <p:cNvPicPr preferRelativeResize="0"/>
          <p:nvPr/>
        </p:nvPicPr>
        <p:blipFill rotWithShape="1">
          <a:blip r:embed="rId4">
            <a:alphaModFix/>
          </a:blip>
          <a:srcRect b="0" l="0" r="0" t="0"/>
          <a:stretch/>
        </p:blipFill>
        <p:spPr>
          <a:xfrm>
            <a:off x="4342945" y="1534065"/>
            <a:ext cx="3695700" cy="1647825"/>
          </a:xfrm>
          <a:prstGeom prst="rect">
            <a:avLst/>
          </a:prstGeom>
          <a:noFill/>
          <a:ln>
            <a:noFill/>
          </a:ln>
        </p:spPr>
      </p:pic>
      <p:pic>
        <p:nvPicPr>
          <p:cNvPr id="357" name="Google Shape;357;g276bffed758_0_474"/>
          <p:cNvPicPr preferRelativeResize="0"/>
          <p:nvPr/>
        </p:nvPicPr>
        <p:blipFill rotWithShape="1">
          <a:blip r:embed="rId5">
            <a:alphaModFix/>
          </a:blip>
          <a:srcRect b="0" l="0" r="0" t="0"/>
          <a:stretch/>
        </p:blipFill>
        <p:spPr>
          <a:xfrm>
            <a:off x="633750" y="4049100"/>
            <a:ext cx="3590925" cy="2457450"/>
          </a:xfrm>
          <a:prstGeom prst="rect">
            <a:avLst/>
          </a:prstGeom>
          <a:noFill/>
          <a:ln>
            <a:noFill/>
          </a:ln>
        </p:spPr>
      </p:pic>
      <p:pic>
        <p:nvPicPr>
          <p:cNvPr id="358" name="Google Shape;358;g276bffed758_0_474"/>
          <p:cNvPicPr preferRelativeResize="0"/>
          <p:nvPr/>
        </p:nvPicPr>
        <p:blipFill rotWithShape="1">
          <a:blip r:embed="rId6">
            <a:alphaModFix/>
          </a:blip>
          <a:srcRect b="0" l="0" r="0" t="0"/>
          <a:stretch/>
        </p:blipFill>
        <p:spPr>
          <a:xfrm>
            <a:off x="7588175" y="3675298"/>
            <a:ext cx="3905250" cy="294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76bffed758_0_489"/>
          <p:cNvSpPr txBox="1"/>
          <p:nvPr/>
        </p:nvSpPr>
        <p:spPr>
          <a:xfrm>
            <a:off x="633745" y="45264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Decision Tree Classifier</a:t>
            </a:r>
            <a:endParaRPr b="0" i="0" sz="1400" u="none" cap="none" strike="noStrike">
              <a:solidFill>
                <a:srgbClr val="000000"/>
              </a:solidFill>
              <a:latin typeface="Arial"/>
              <a:ea typeface="Arial"/>
              <a:cs typeface="Arial"/>
              <a:sym typeface="Arial"/>
            </a:endParaRPr>
          </a:p>
        </p:txBody>
      </p:sp>
      <p:sp>
        <p:nvSpPr>
          <p:cNvPr id="364" name="Google Shape;364;g276bffed758_0_489"/>
          <p:cNvSpPr txBox="1"/>
          <p:nvPr/>
        </p:nvSpPr>
        <p:spPr>
          <a:xfrm>
            <a:off x="647257" y="1073161"/>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Baseline Model</a:t>
            </a:r>
            <a:endParaRPr b="1" i="0" sz="2000" u="none" cap="none" strike="noStrike">
              <a:solidFill>
                <a:srgbClr val="000000"/>
              </a:solidFill>
              <a:latin typeface="Calibri"/>
              <a:ea typeface="Calibri"/>
              <a:cs typeface="Calibri"/>
              <a:sym typeface="Calibri"/>
            </a:endParaRPr>
          </a:p>
        </p:txBody>
      </p:sp>
      <p:sp>
        <p:nvSpPr>
          <p:cNvPr id="365" name="Google Shape;365;g276bffed758_0_489"/>
          <p:cNvSpPr txBox="1"/>
          <p:nvPr/>
        </p:nvSpPr>
        <p:spPr>
          <a:xfrm>
            <a:off x="633750" y="3182700"/>
            <a:ext cx="30000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Hypertuning</a:t>
            </a:r>
            <a:endParaRPr b="0" i="0" sz="1400" u="none" cap="none" strike="noStrike">
              <a:solidFill>
                <a:srgbClr val="000000"/>
              </a:solidFill>
              <a:latin typeface="Arial"/>
              <a:ea typeface="Arial"/>
              <a:cs typeface="Arial"/>
              <a:sym typeface="Arial"/>
            </a:endParaRPr>
          </a:p>
        </p:txBody>
      </p:sp>
      <p:sp>
        <p:nvSpPr>
          <p:cNvPr id="366" name="Google Shape;366;g276bffed758_0_489"/>
          <p:cNvSpPr txBox="1"/>
          <p:nvPr/>
        </p:nvSpPr>
        <p:spPr>
          <a:xfrm>
            <a:off x="7588182" y="3124573"/>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Result</a:t>
            </a:r>
            <a:endParaRPr b="1" i="0" sz="2000" u="none" cap="none" strike="noStrike">
              <a:solidFill>
                <a:srgbClr val="000000"/>
              </a:solidFill>
              <a:latin typeface="Calibri"/>
              <a:ea typeface="Calibri"/>
              <a:cs typeface="Calibri"/>
              <a:sym typeface="Calibri"/>
            </a:endParaRPr>
          </a:p>
        </p:txBody>
      </p:sp>
      <p:pic>
        <p:nvPicPr>
          <p:cNvPr id="367" name="Google Shape;367;g276bffed758_0_489"/>
          <p:cNvPicPr preferRelativeResize="0"/>
          <p:nvPr/>
        </p:nvPicPr>
        <p:blipFill rotWithShape="1">
          <a:blip r:embed="rId3">
            <a:alphaModFix/>
          </a:blip>
          <a:srcRect b="0" l="0" r="0" t="0"/>
          <a:stretch/>
        </p:blipFill>
        <p:spPr>
          <a:xfrm>
            <a:off x="647245" y="1534075"/>
            <a:ext cx="3848100" cy="1400175"/>
          </a:xfrm>
          <a:prstGeom prst="rect">
            <a:avLst/>
          </a:prstGeom>
          <a:noFill/>
          <a:ln>
            <a:noFill/>
          </a:ln>
        </p:spPr>
      </p:pic>
      <p:pic>
        <p:nvPicPr>
          <p:cNvPr id="368" name="Google Shape;368;g276bffed758_0_489"/>
          <p:cNvPicPr preferRelativeResize="0"/>
          <p:nvPr/>
        </p:nvPicPr>
        <p:blipFill rotWithShape="1">
          <a:blip r:embed="rId4">
            <a:alphaModFix/>
          </a:blip>
          <a:srcRect b="0" l="0" r="0" t="0"/>
          <a:stretch/>
        </p:blipFill>
        <p:spPr>
          <a:xfrm>
            <a:off x="4495345" y="1534065"/>
            <a:ext cx="3648075" cy="1647825"/>
          </a:xfrm>
          <a:prstGeom prst="rect">
            <a:avLst/>
          </a:prstGeom>
          <a:noFill/>
          <a:ln>
            <a:noFill/>
          </a:ln>
        </p:spPr>
      </p:pic>
      <p:pic>
        <p:nvPicPr>
          <p:cNvPr id="369" name="Google Shape;369;g276bffed758_0_489"/>
          <p:cNvPicPr preferRelativeResize="0"/>
          <p:nvPr/>
        </p:nvPicPr>
        <p:blipFill rotWithShape="1">
          <a:blip r:embed="rId5">
            <a:alphaModFix/>
          </a:blip>
          <a:srcRect b="0" l="0" r="0" t="0"/>
          <a:stretch/>
        </p:blipFill>
        <p:spPr>
          <a:xfrm>
            <a:off x="647250" y="4052325"/>
            <a:ext cx="3600450" cy="2628900"/>
          </a:xfrm>
          <a:prstGeom prst="rect">
            <a:avLst/>
          </a:prstGeom>
          <a:noFill/>
          <a:ln>
            <a:noFill/>
          </a:ln>
        </p:spPr>
      </p:pic>
      <p:pic>
        <p:nvPicPr>
          <p:cNvPr id="370" name="Google Shape;370;g276bffed758_0_489"/>
          <p:cNvPicPr preferRelativeResize="0"/>
          <p:nvPr/>
        </p:nvPicPr>
        <p:blipFill rotWithShape="1">
          <a:blip r:embed="rId6">
            <a:alphaModFix/>
          </a:blip>
          <a:srcRect b="0" l="0" r="0" t="0"/>
          <a:stretch/>
        </p:blipFill>
        <p:spPr>
          <a:xfrm>
            <a:off x="7200200" y="3675298"/>
            <a:ext cx="4572000" cy="2952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76bffed758_0_504"/>
          <p:cNvSpPr txBox="1"/>
          <p:nvPr/>
        </p:nvSpPr>
        <p:spPr>
          <a:xfrm>
            <a:off x="633745" y="45264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Random Forest Classifier</a:t>
            </a:r>
            <a:endParaRPr b="0" i="0" sz="1400" u="none" cap="none" strike="noStrike">
              <a:solidFill>
                <a:srgbClr val="000000"/>
              </a:solidFill>
              <a:latin typeface="Arial"/>
              <a:ea typeface="Arial"/>
              <a:cs typeface="Arial"/>
              <a:sym typeface="Arial"/>
            </a:endParaRPr>
          </a:p>
        </p:txBody>
      </p:sp>
      <p:sp>
        <p:nvSpPr>
          <p:cNvPr id="376" name="Google Shape;376;g276bffed758_0_504"/>
          <p:cNvSpPr txBox="1"/>
          <p:nvPr/>
        </p:nvSpPr>
        <p:spPr>
          <a:xfrm>
            <a:off x="647257" y="1073161"/>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Baseline Model</a:t>
            </a:r>
            <a:endParaRPr b="1" i="0" sz="2000" u="none" cap="none" strike="noStrike">
              <a:solidFill>
                <a:srgbClr val="000000"/>
              </a:solidFill>
              <a:latin typeface="Calibri"/>
              <a:ea typeface="Calibri"/>
              <a:cs typeface="Calibri"/>
              <a:sym typeface="Calibri"/>
            </a:endParaRPr>
          </a:p>
        </p:txBody>
      </p:sp>
      <p:sp>
        <p:nvSpPr>
          <p:cNvPr id="377" name="Google Shape;377;g276bffed758_0_504"/>
          <p:cNvSpPr txBox="1"/>
          <p:nvPr/>
        </p:nvSpPr>
        <p:spPr>
          <a:xfrm>
            <a:off x="633750" y="3182700"/>
            <a:ext cx="30000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Hypertuning</a:t>
            </a:r>
            <a:endParaRPr b="0" i="0" sz="1400" u="none" cap="none" strike="noStrike">
              <a:solidFill>
                <a:srgbClr val="000000"/>
              </a:solidFill>
              <a:latin typeface="Arial"/>
              <a:ea typeface="Arial"/>
              <a:cs typeface="Arial"/>
              <a:sym typeface="Arial"/>
            </a:endParaRPr>
          </a:p>
        </p:txBody>
      </p:sp>
      <p:sp>
        <p:nvSpPr>
          <p:cNvPr id="378" name="Google Shape;378;g276bffed758_0_504"/>
          <p:cNvSpPr txBox="1"/>
          <p:nvPr/>
        </p:nvSpPr>
        <p:spPr>
          <a:xfrm>
            <a:off x="7588182" y="3124573"/>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Result</a:t>
            </a:r>
            <a:endParaRPr b="1" i="0" sz="2000" u="none" cap="none" strike="noStrike">
              <a:solidFill>
                <a:srgbClr val="000000"/>
              </a:solidFill>
              <a:latin typeface="Calibri"/>
              <a:ea typeface="Calibri"/>
              <a:cs typeface="Calibri"/>
              <a:sym typeface="Calibri"/>
            </a:endParaRPr>
          </a:p>
        </p:txBody>
      </p:sp>
      <p:pic>
        <p:nvPicPr>
          <p:cNvPr id="379" name="Google Shape;379;g276bffed758_0_504"/>
          <p:cNvPicPr preferRelativeResize="0"/>
          <p:nvPr/>
        </p:nvPicPr>
        <p:blipFill rotWithShape="1">
          <a:blip r:embed="rId3">
            <a:alphaModFix/>
          </a:blip>
          <a:srcRect b="0" l="0" r="0" t="0"/>
          <a:stretch/>
        </p:blipFill>
        <p:spPr>
          <a:xfrm>
            <a:off x="751570" y="1569913"/>
            <a:ext cx="3743780" cy="1516231"/>
          </a:xfrm>
          <a:prstGeom prst="rect">
            <a:avLst/>
          </a:prstGeom>
          <a:noFill/>
          <a:ln>
            <a:noFill/>
          </a:ln>
        </p:spPr>
      </p:pic>
      <p:pic>
        <p:nvPicPr>
          <p:cNvPr id="380" name="Google Shape;380;g276bffed758_0_504"/>
          <p:cNvPicPr preferRelativeResize="0"/>
          <p:nvPr/>
        </p:nvPicPr>
        <p:blipFill rotWithShape="1">
          <a:blip r:embed="rId4">
            <a:alphaModFix/>
          </a:blip>
          <a:srcRect b="0" l="0" r="0" t="0"/>
          <a:stretch/>
        </p:blipFill>
        <p:spPr>
          <a:xfrm>
            <a:off x="4495350" y="1518528"/>
            <a:ext cx="3676650" cy="1552575"/>
          </a:xfrm>
          <a:prstGeom prst="rect">
            <a:avLst/>
          </a:prstGeom>
          <a:noFill/>
          <a:ln>
            <a:noFill/>
          </a:ln>
        </p:spPr>
      </p:pic>
      <p:pic>
        <p:nvPicPr>
          <p:cNvPr id="381" name="Google Shape;381;g276bffed758_0_504"/>
          <p:cNvPicPr preferRelativeResize="0"/>
          <p:nvPr/>
        </p:nvPicPr>
        <p:blipFill rotWithShape="1">
          <a:blip r:embed="rId5">
            <a:alphaModFix/>
          </a:blip>
          <a:srcRect b="0" l="0" r="0" t="0"/>
          <a:stretch/>
        </p:blipFill>
        <p:spPr>
          <a:xfrm>
            <a:off x="789900" y="3856275"/>
            <a:ext cx="3667125" cy="2590800"/>
          </a:xfrm>
          <a:prstGeom prst="rect">
            <a:avLst/>
          </a:prstGeom>
          <a:noFill/>
          <a:ln>
            <a:noFill/>
          </a:ln>
        </p:spPr>
      </p:pic>
      <p:pic>
        <p:nvPicPr>
          <p:cNvPr id="382" name="Google Shape;382;g276bffed758_0_504"/>
          <p:cNvPicPr preferRelativeResize="0"/>
          <p:nvPr/>
        </p:nvPicPr>
        <p:blipFill rotWithShape="1">
          <a:blip r:embed="rId6">
            <a:alphaModFix/>
          </a:blip>
          <a:srcRect b="0" l="0" r="0" t="0"/>
          <a:stretch/>
        </p:blipFill>
        <p:spPr>
          <a:xfrm>
            <a:off x="7214875" y="3675273"/>
            <a:ext cx="4514850" cy="2962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76bffed758_0_515"/>
          <p:cNvSpPr txBox="1"/>
          <p:nvPr/>
        </p:nvSpPr>
        <p:spPr>
          <a:xfrm>
            <a:off x="633745" y="45264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lang="en-US" sz="2400">
                <a:solidFill>
                  <a:srgbClr val="0198A3"/>
                </a:solidFill>
                <a:latin typeface="Montserrat"/>
                <a:ea typeface="Montserrat"/>
                <a:cs typeface="Montserrat"/>
                <a:sym typeface="Montserrat"/>
              </a:rPr>
              <a:t>Histogram Gradient Boosting</a:t>
            </a:r>
            <a:endParaRPr b="0" i="0" sz="1400" u="none" cap="none" strike="noStrike">
              <a:solidFill>
                <a:srgbClr val="000000"/>
              </a:solidFill>
              <a:latin typeface="Arial"/>
              <a:ea typeface="Arial"/>
              <a:cs typeface="Arial"/>
              <a:sym typeface="Arial"/>
            </a:endParaRPr>
          </a:p>
        </p:txBody>
      </p:sp>
      <p:sp>
        <p:nvSpPr>
          <p:cNvPr id="388" name="Google Shape;388;g276bffed758_0_515"/>
          <p:cNvSpPr txBox="1"/>
          <p:nvPr/>
        </p:nvSpPr>
        <p:spPr>
          <a:xfrm>
            <a:off x="647257" y="1073161"/>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Baseline Model</a:t>
            </a:r>
            <a:endParaRPr b="1" i="0" sz="2000" u="none" cap="none" strike="noStrike">
              <a:solidFill>
                <a:srgbClr val="000000"/>
              </a:solidFill>
              <a:latin typeface="Calibri"/>
              <a:ea typeface="Calibri"/>
              <a:cs typeface="Calibri"/>
              <a:sym typeface="Calibri"/>
            </a:endParaRPr>
          </a:p>
        </p:txBody>
      </p:sp>
      <p:sp>
        <p:nvSpPr>
          <p:cNvPr id="389" name="Google Shape;389;g276bffed758_0_515"/>
          <p:cNvSpPr txBox="1"/>
          <p:nvPr/>
        </p:nvSpPr>
        <p:spPr>
          <a:xfrm>
            <a:off x="633750" y="3182700"/>
            <a:ext cx="30000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Hypertuning</a:t>
            </a:r>
            <a:endParaRPr b="0" i="0" sz="1400" u="none" cap="none" strike="noStrike">
              <a:solidFill>
                <a:srgbClr val="000000"/>
              </a:solidFill>
              <a:latin typeface="Arial"/>
              <a:ea typeface="Arial"/>
              <a:cs typeface="Arial"/>
              <a:sym typeface="Arial"/>
            </a:endParaRPr>
          </a:p>
        </p:txBody>
      </p:sp>
      <p:sp>
        <p:nvSpPr>
          <p:cNvPr id="390" name="Google Shape;390;g276bffed758_0_515"/>
          <p:cNvSpPr txBox="1"/>
          <p:nvPr/>
        </p:nvSpPr>
        <p:spPr>
          <a:xfrm>
            <a:off x="7588182" y="3124573"/>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Result</a:t>
            </a:r>
            <a:endParaRPr b="1" i="0" sz="2000" u="none" cap="none" strike="noStrike">
              <a:solidFill>
                <a:srgbClr val="000000"/>
              </a:solidFill>
              <a:latin typeface="Calibri"/>
              <a:ea typeface="Calibri"/>
              <a:cs typeface="Calibri"/>
              <a:sym typeface="Calibri"/>
            </a:endParaRPr>
          </a:p>
        </p:txBody>
      </p:sp>
      <p:pic>
        <p:nvPicPr>
          <p:cNvPr id="391" name="Google Shape;391;g276bffed758_0_515"/>
          <p:cNvPicPr preferRelativeResize="0"/>
          <p:nvPr/>
        </p:nvPicPr>
        <p:blipFill>
          <a:blip r:embed="rId3">
            <a:alphaModFix/>
          </a:blip>
          <a:stretch>
            <a:fillRect/>
          </a:stretch>
        </p:blipFill>
        <p:spPr>
          <a:xfrm>
            <a:off x="731500" y="1577773"/>
            <a:ext cx="4087215" cy="1199602"/>
          </a:xfrm>
          <a:prstGeom prst="rect">
            <a:avLst/>
          </a:prstGeom>
          <a:noFill/>
          <a:ln>
            <a:noFill/>
          </a:ln>
        </p:spPr>
      </p:pic>
      <p:pic>
        <p:nvPicPr>
          <p:cNvPr id="392" name="Google Shape;392;g276bffed758_0_515"/>
          <p:cNvPicPr preferRelativeResize="0"/>
          <p:nvPr/>
        </p:nvPicPr>
        <p:blipFill>
          <a:blip r:embed="rId4">
            <a:alphaModFix/>
          </a:blip>
          <a:stretch>
            <a:fillRect/>
          </a:stretch>
        </p:blipFill>
        <p:spPr>
          <a:xfrm>
            <a:off x="4818715" y="1577765"/>
            <a:ext cx="3762375" cy="1590675"/>
          </a:xfrm>
          <a:prstGeom prst="rect">
            <a:avLst/>
          </a:prstGeom>
          <a:noFill/>
          <a:ln>
            <a:noFill/>
          </a:ln>
        </p:spPr>
      </p:pic>
      <p:pic>
        <p:nvPicPr>
          <p:cNvPr id="393" name="Google Shape;393;g276bffed758_0_515"/>
          <p:cNvPicPr preferRelativeResize="0"/>
          <p:nvPr/>
        </p:nvPicPr>
        <p:blipFill>
          <a:blip r:embed="rId5">
            <a:alphaModFix/>
          </a:blip>
          <a:stretch>
            <a:fillRect/>
          </a:stretch>
        </p:blipFill>
        <p:spPr>
          <a:xfrm>
            <a:off x="731500" y="3675290"/>
            <a:ext cx="3469975" cy="3165430"/>
          </a:xfrm>
          <a:prstGeom prst="rect">
            <a:avLst/>
          </a:prstGeom>
          <a:noFill/>
          <a:ln>
            <a:noFill/>
          </a:ln>
        </p:spPr>
      </p:pic>
      <p:pic>
        <p:nvPicPr>
          <p:cNvPr id="394" name="Google Shape;394;g276bffed758_0_515"/>
          <p:cNvPicPr preferRelativeResize="0"/>
          <p:nvPr/>
        </p:nvPicPr>
        <p:blipFill>
          <a:blip r:embed="rId6">
            <a:alphaModFix/>
          </a:blip>
          <a:stretch>
            <a:fillRect/>
          </a:stretch>
        </p:blipFill>
        <p:spPr>
          <a:xfrm>
            <a:off x="7520125" y="3675298"/>
            <a:ext cx="4381500" cy="290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76bffed758_0_526"/>
          <p:cNvSpPr txBox="1"/>
          <p:nvPr/>
        </p:nvSpPr>
        <p:spPr>
          <a:xfrm>
            <a:off x="633745" y="45264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XGBoost Classifier</a:t>
            </a:r>
            <a:endParaRPr b="0" i="0" sz="1400" u="none" cap="none" strike="noStrike">
              <a:solidFill>
                <a:srgbClr val="000000"/>
              </a:solidFill>
              <a:latin typeface="Arial"/>
              <a:ea typeface="Arial"/>
              <a:cs typeface="Arial"/>
              <a:sym typeface="Arial"/>
            </a:endParaRPr>
          </a:p>
        </p:txBody>
      </p:sp>
      <p:sp>
        <p:nvSpPr>
          <p:cNvPr id="400" name="Google Shape;400;g276bffed758_0_526"/>
          <p:cNvSpPr txBox="1"/>
          <p:nvPr/>
        </p:nvSpPr>
        <p:spPr>
          <a:xfrm>
            <a:off x="647257" y="1073161"/>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Baseline Model</a:t>
            </a:r>
            <a:endParaRPr b="1" i="0" sz="2000" u="none" cap="none" strike="noStrike">
              <a:solidFill>
                <a:srgbClr val="000000"/>
              </a:solidFill>
              <a:latin typeface="Calibri"/>
              <a:ea typeface="Calibri"/>
              <a:cs typeface="Calibri"/>
              <a:sym typeface="Calibri"/>
            </a:endParaRPr>
          </a:p>
        </p:txBody>
      </p:sp>
      <p:sp>
        <p:nvSpPr>
          <p:cNvPr id="401" name="Google Shape;401;g276bffed758_0_526"/>
          <p:cNvSpPr txBox="1"/>
          <p:nvPr/>
        </p:nvSpPr>
        <p:spPr>
          <a:xfrm>
            <a:off x="633750" y="3500163"/>
            <a:ext cx="30000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Hypertuning</a:t>
            </a:r>
            <a:endParaRPr b="0" i="0" sz="1400" u="none" cap="none" strike="noStrike">
              <a:solidFill>
                <a:srgbClr val="000000"/>
              </a:solidFill>
              <a:latin typeface="Arial"/>
              <a:ea typeface="Arial"/>
              <a:cs typeface="Arial"/>
              <a:sym typeface="Arial"/>
            </a:endParaRPr>
          </a:p>
        </p:txBody>
      </p:sp>
      <p:sp>
        <p:nvSpPr>
          <p:cNvPr id="402" name="Google Shape;402;g276bffed758_0_526"/>
          <p:cNvSpPr txBox="1"/>
          <p:nvPr/>
        </p:nvSpPr>
        <p:spPr>
          <a:xfrm>
            <a:off x="6240532" y="3235685"/>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Result</a:t>
            </a:r>
            <a:endParaRPr b="1" i="0" sz="2000" u="none" cap="none" strike="noStrike">
              <a:solidFill>
                <a:srgbClr val="000000"/>
              </a:solidFill>
              <a:latin typeface="Calibri"/>
              <a:ea typeface="Calibri"/>
              <a:cs typeface="Calibri"/>
              <a:sym typeface="Calibri"/>
            </a:endParaRPr>
          </a:p>
        </p:txBody>
      </p:sp>
      <p:pic>
        <p:nvPicPr>
          <p:cNvPr id="403" name="Google Shape;403;g276bffed758_0_526"/>
          <p:cNvPicPr preferRelativeResize="0"/>
          <p:nvPr/>
        </p:nvPicPr>
        <p:blipFill rotWithShape="1">
          <a:blip r:embed="rId3">
            <a:alphaModFix/>
          </a:blip>
          <a:srcRect b="0" l="0" r="0" t="0"/>
          <a:stretch/>
        </p:blipFill>
        <p:spPr>
          <a:xfrm>
            <a:off x="633738" y="1526063"/>
            <a:ext cx="5419725" cy="1914525"/>
          </a:xfrm>
          <a:prstGeom prst="rect">
            <a:avLst/>
          </a:prstGeom>
          <a:noFill/>
          <a:ln>
            <a:noFill/>
          </a:ln>
        </p:spPr>
      </p:pic>
      <p:pic>
        <p:nvPicPr>
          <p:cNvPr id="404" name="Google Shape;404;g276bffed758_0_526"/>
          <p:cNvPicPr preferRelativeResize="0"/>
          <p:nvPr/>
        </p:nvPicPr>
        <p:blipFill rotWithShape="1">
          <a:blip r:embed="rId4">
            <a:alphaModFix/>
          </a:blip>
          <a:srcRect b="0" l="0" r="0" t="0"/>
          <a:stretch/>
        </p:blipFill>
        <p:spPr>
          <a:xfrm>
            <a:off x="6053463" y="1509003"/>
            <a:ext cx="3648075" cy="1571625"/>
          </a:xfrm>
          <a:prstGeom prst="rect">
            <a:avLst/>
          </a:prstGeom>
          <a:noFill/>
          <a:ln>
            <a:noFill/>
          </a:ln>
        </p:spPr>
      </p:pic>
      <p:pic>
        <p:nvPicPr>
          <p:cNvPr id="405" name="Google Shape;405;g276bffed758_0_526"/>
          <p:cNvPicPr preferRelativeResize="0"/>
          <p:nvPr/>
        </p:nvPicPr>
        <p:blipFill rotWithShape="1">
          <a:blip r:embed="rId5">
            <a:alphaModFix/>
          </a:blip>
          <a:srcRect b="0" l="0" r="0" t="0"/>
          <a:stretch/>
        </p:blipFill>
        <p:spPr>
          <a:xfrm>
            <a:off x="647250" y="4145163"/>
            <a:ext cx="3425689" cy="2560438"/>
          </a:xfrm>
          <a:prstGeom prst="rect">
            <a:avLst/>
          </a:prstGeom>
          <a:noFill/>
          <a:ln>
            <a:noFill/>
          </a:ln>
        </p:spPr>
      </p:pic>
      <p:pic>
        <p:nvPicPr>
          <p:cNvPr id="406" name="Google Shape;406;g276bffed758_0_526"/>
          <p:cNvPicPr preferRelativeResize="0"/>
          <p:nvPr/>
        </p:nvPicPr>
        <p:blipFill rotWithShape="1">
          <a:blip r:embed="rId6">
            <a:alphaModFix/>
          </a:blip>
          <a:srcRect b="0" l="0" r="0" t="0"/>
          <a:stretch/>
        </p:blipFill>
        <p:spPr>
          <a:xfrm>
            <a:off x="5318439" y="3790948"/>
            <a:ext cx="6686550" cy="2914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76bffed758_0_537"/>
          <p:cNvSpPr txBox="1"/>
          <p:nvPr/>
        </p:nvSpPr>
        <p:spPr>
          <a:xfrm>
            <a:off x="633745" y="45264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MLP Classifier</a:t>
            </a:r>
            <a:endParaRPr b="0" i="0" sz="1400" u="none" cap="none" strike="noStrike">
              <a:solidFill>
                <a:srgbClr val="000000"/>
              </a:solidFill>
              <a:latin typeface="Arial"/>
              <a:ea typeface="Arial"/>
              <a:cs typeface="Arial"/>
              <a:sym typeface="Arial"/>
            </a:endParaRPr>
          </a:p>
        </p:txBody>
      </p:sp>
      <p:sp>
        <p:nvSpPr>
          <p:cNvPr id="412" name="Google Shape;412;g276bffed758_0_537"/>
          <p:cNvSpPr txBox="1"/>
          <p:nvPr/>
        </p:nvSpPr>
        <p:spPr>
          <a:xfrm>
            <a:off x="647257" y="1073161"/>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Baseline Model</a:t>
            </a:r>
            <a:endParaRPr b="1" i="0" sz="2000" u="none" cap="none" strike="noStrike">
              <a:solidFill>
                <a:srgbClr val="000000"/>
              </a:solidFill>
              <a:latin typeface="Calibri"/>
              <a:ea typeface="Calibri"/>
              <a:cs typeface="Calibri"/>
              <a:sym typeface="Calibri"/>
            </a:endParaRPr>
          </a:p>
        </p:txBody>
      </p:sp>
      <p:sp>
        <p:nvSpPr>
          <p:cNvPr id="413" name="Google Shape;413;g276bffed758_0_537"/>
          <p:cNvSpPr txBox="1"/>
          <p:nvPr/>
        </p:nvSpPr>
        <p:spPr>
          <a:xfrm>
            <a:off x="633750" y="3182700"/>
            <a:ext cx="30000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Hypertuning</a:t>
            </a:r>
            <a:endParaRPr b="0" i="0" sz="1400" u="none" cap="none" strike="noStrike">
              <a:solidFill>
                <a:srgbClr val="000000"/>
              </a:solidFill>
              <a:latin typeface="Arial"/>
              <a:ea typeface="Arial"/>
              <a:cs typeface="Arial"/>
              <a:sym typeface="Arial"/>
            </a:endParaRPr>
          </a:p>
        </p:txBody>
      </p:sp>
      <p:sp>
        <p:nvSpPr>
          <p:cNvPr id="414" name="Google Shape;414;g276bffed758_0_537"/>
          <p:cNvSpPr txBox="1"/>
          <p:nvPr/>
        </p:nvSpPr>
        <p:spPr>
          <a:xfrm>
            <a:off x="7588182" y="3124573"/>
            <a:ext cx="29730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Result</a:t>
            </a:r>
            <a:endParaRPr b="1" i="0" sz="2000" u="none" cap="none" strike="noStrike">
              <a:solidFill>
                <a:srgbClr val="000000"/>
              </a:solidFill>
              <a:latin typeface="Calibri"/>
              <a:ea typeface="Calibri"/>
              <a:cs typeface="Calibri"/>
              <a:sym typeface="Calibri"/>
            </a:endParaRPr>
          </a:p>
        </p:txBody>
      </p:sp>
      <p:pic>
        <p:nvPicPr>
          <p:cNvPr id="415" name="Google Shape;415;g276bffed758_0_537"/>
          <p:cNvPicPr preferRelativeResize="0"/>
          <p:nvPr/>
        </p:nvPicPr>
        <p:blipFill rotWithShape="1">
          <a:blip r:embed="rId3">
            <a:alphaModFix/>
          </a:blip>
          <a:srcRect b="0" l="0" r="0" t="0"/>
          <a:stretch/>
        </p:blipFill>
        <p:spPr>
          <a:xfrm>
            <a:off x="690108" y="1632150"/>
            <a:ext cx="3514725" cy="1228725"/>
          </a:xfrm>
          <a:prstGeom prst="rect">
            <a:avLst/>
          </a:prstGeom>
          <a:noFill/>
          <a:ln>
            <a:noFill/>
          </a:ln>
        </p:spPr>
      </p:pic>
      <p:pic>
        <p:nvPicPr>
          <p:cNvPr id="416" name="Google Shape;416;g276bffed758_0_537"/>
          <p:cNvPicPr preferRelativeResize="0"/>
          <p:nvPr/>
        </p:nvPicPr>
        <p:blipFill rotWithShape="1">
          <a:blip r:embed="rId4">
            <a:alphaModFix/>
          </a:blip>
          <a:srcRect b="0" l="0" r="0" t="0"/>
          <a:stretch/>
        </p:blipFill>
        <p:spPr>
          <a:xfrm>
            <a:off x="4262445" y="1632140"/>
            <a:ext cx="3667125" cy="1647825"/>
          </a:xfrm>
          <a:prstGeom prst="rect">
            <a:avLst/>
          </a:prstGeom>
          <a:noFill/>
          <a:ln>
            <a:noFill/>
          </a:ln>
        </p:spPr>
      </p:pic>
      <p:pic>
        <p:nvPicPr>
          <p:cNvPr id="417" name="Google Shape;417;g276bffed758_0_537"/>
          <p:cNvPicPr preferRelativeResize="0"/>
          <p:nvPr/>
        </p:nvPicPr>
        <p:blipFill rotWithShape="1">
          <a:blip r:embed="rId5">
            <a:alphaModFix/>
          </a:blip>
          <a:srcRect b="0" l="0" r="0" t="0"/>
          <a:stretch/>
        </p:blipFill>
        <p:spPr>
          <a:xfrm>
            <a:off x="656763" y="3870563"/>
            <a:ext cx="3581400" cy="2562225"/>
          </a:xfrm>
          <a:prstGeom prst="rect">
            <a:avLst/>
          </a:prstGeom>
          <a:noFill/>
          <a:ln>
            <a:noFill/>
          </a:ln>
        </p:spPr>
      </p:pic>
      <p:pic>
        <p:nvPicPr>
          <p:cNvPr id="418" name="Google Shape;418;g276bffed758_0_537"/>
          <p:cNvPicPr preferRelativeResize="0"/>
          <p:nvPr/>
        </p:nvPicPr>
        <p:blipFill rotWithShape="1">
          <a:blip r:embed="rId6">
            <a:alphaModFix/>
          </a:blip>
          <a:srcRect b="0" l="0" r="0" t="0"/>
          <a:stretch/>
        </p:blipFill>
        <p:spPr>
          <a:xfrm>
            <a:off x="6891188" y="3680073"/>
            <a:ext cx="4629150" cy="294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76bffed758_0_571"/>
          <p:cNvSpPr txBox="1"/>
          <p:nvPr/>
        </p:nvSpPr>
        <p:spPr>
          <a:xfrm>
            <a:off x="1041720" y="34339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Compare Models</a:t>
            </a:r>
            <a:endParaRPr b="0" i="0" sz="1400" u="none" cap="none" strike="noStrike">
              <a:solidFill>
                <a:srgbClr val="000000"/>
              </a:solidFill>
              <a:latin typeface="Arial"/>
              <a:ea typeface="Arial"/>
              <a:cs typeface="Arial"/>
              <a:sym typeface="Arial"/>
            </a:endParaRPr>
          </a:p>
        </p:txBody>
      </p:sp>
      <p:sp>
        <p:nvSpPr>
          <p:cNvPr id="424" name="Google Shape;424;g276bffed758_0_571"/>
          <p:cNvSpPr txBox="1"/>
          <p:nvPr/>
        </p:nvSpPr>
        <p:spPr>
          <a:xfrm>
            <a:off x="7071225" y="2783400"/>
            <a:ext cx="4881600" cy="13236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Diperoleh 3 model yang mampu memperoleh f1 score sempurna yaitu KNC, ETC dan ETC CV.</a:t>
            </a:r>
            <a:endParaRPr b="0"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Diperoleh ada 3 model dengan nilai AUC = 1.00 yaitu KNC CV, ETC, ETC CV, RFC, dan RF CV.</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1600" u="none" cap="none" strike="noStrike">
              <a:solidFill>
                <a:schemeClr val="dk1"/>
              </a:solidFill>
              <a:latin typeface="Calibri"/>
              <a:ea typeface="Calibri"/>
              <a:cs typeface="Calibri"/>
              <a:sym typeface="Calibri"/>
            </a:endParaRPr>
          </a:p>
        </p:txBody>
      </p:sp>
      <p:sp>
        <p:nvSpPr>
          <p:cNvPr id="425" name="Google Shape;425;g276bffed758_0_571"/>
          <p:cNvSpPr txBox="1"/>
          <p:nvPr/>
        </p:nvSpPr>
        <p:spPr>
          <a:xfrm>
            <a:off x="1041720" y="92389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ROC Curve</a:t>
            </a:r>
            <a:endParaRPr b="0" i="0" sz="1400" u="none" cap="none" strike="noStrike">
              <a:solidFill>
                <a:srgbClr val="000000"/>
              </a:solidFill>
              <a:latin typeface="Arial"/>
              <a:ea typeface="Arial"/>
              <a:cs typeface="Arial"/>
              <a:sym typeface="Arial"/>
            </a:endParaRPr>
          </a:p>
        </p:txBody>
      </p:sp>
      <p:pic>
        <p:nvPicPr>
          <p:cNvPr id="426" name="Google Shape;426;g276bffed758_0_571"/>
          <p:cNvPicPr preferRelativeResize="0"/>
          <p:nvPr/>
        </p:nvPicPr>
        <p:blipFill rotWithShape="1">
          <a:blip r:embed="rId3">
            <a:alphaModFix/>
          </a:blip>
          <a:srcRect b="0" l="0" r="0" t="0"/>
          <a:stretch/>
        </p:blipFill>
        <p:spPr>
          <a:xfrm>
            <a:off x="1116575" y="1792540"/>
            <a:ext cx="5644997" cy="381441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76bffed758_0_49"/>
          <p:cNvSpPr txBox="1"/>
          <p:nvPr/>
        </p:nvSpPr>
        <p:spPr>
          <a:xfrm>
            <a:off x="1041725" y="906575"/>
            <a:ext cx="10533000" cy="1262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Dosis"/>
                <a:ea typeface="Dosis"/>
                <a:cs typeface="Dosis"/>
                <a:sym typeface="Dosis"/>
              </a:rPr>
              <a:t>Meningkatkan Efektivitas dan Efisiensi Campaign Marketing melalui Pembuatan Model/Aplikasi Prediktif menggunakan Machine Learning.</a:t>
            </a:r>
            <a:endParaRPr sz="2000">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
        <p:nvSpPr>
          <p:cNvPr id="91" name="Google Shape;91;g276bffed758_0_49"/>
          <p:cNvSpPr txBox="1"/>
          <p:nvPr/>
        </p:nvSpPr>
        <p:spPr>
          <a:xfrm>
            <a:off x="1041725" y="352259"/>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400" u="none" cap="none" strike="noStrike">
                <a:solidFill>
                  <a:srgbClr val="0198A3"/>
                </a:solidFill>
                <a:latin typeface="Montserrat"/>
                <a:ea typeface="Montserrat"/>
                <a:cs typeface="Montserrat"/>
                <a:sym typeface="Montserrat"/>
              </a:rPr>
              <a:t>Goal</a:t>
            </a:r>
            <a:endParaRPr b="1" i="0" sz="2400" u="none" cap="none" strike="noStrike">
              <a:solidFill>
                <a:srgbClr val="0198A3"/>
              </a:solidFill>
              <a:latin typeface="Montserrat"/>
              <a:ea typeface="Montserrat"/>
              <a:cs typeface="Montserrat"/>
              <a:sym typeface="Montserrat"/>
            </a:endParaRPr>
          </a:p>
        </p:txBody>
      </p:sp>
      <p:sp>
        <p:nvSpPr>
          <p:cNvPr id="92" name="Google Shape;92;g276bffed758_0_49"/>
          <p:cNvSpPr txBox="1"/>
          <p:nvPr/>
        </p:nvSpPr>
        <p:spPr>
          <a:xfrm>
            <a:off x="1139175" y="2637375"/>
            <a:ext cx="10533000" cy="2170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Dosis"/>
                <a:ea typeface="Dosis"/>
                <a:cs typeface="Dosis"/>
                <a:sym typeface="Dosis"/>
              </a:rPr>
              <a:t>1. Melakukan Descriptive Analytics untuk memperoleh informasi apa saja yang telah terjadi, hidden patterns, ataupun rekomendasi bisnis.</a:t>
            </a:r>
            <a:endParaRPr sz="2000">
              <a:solidFill>
                <a:schemeClr val="dk1"/>
              </a:solidFill>
              <a:latin typeface="Dosis"/>
              <a:ea typeface="Dosis"/>
              <a:cs typeface="Dosis"/>
              <a:sym typeface="Dosis"/>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Dosis"/>
                <a:ea typeface="Dosis"/>
                <a:cs typeface="Dosis"/>
                <a:sym typeface="Dosis"/>
              </a:rPr>
              <a:t>2. Melakukan Diagnostic Analytics untuk Mengetahui Mengapa sesuatu Terjadi.</a:t>
            </a:r>
            <a:endParaRPr sz="2000">
              <a:solidFill>
                <a:schemeClr val="dk1"/>
              </a:solidFill>
              <a:latin typeface="Dosis"/>
              <a:ea typeface="Dosis"/>
              <a:cs typeface="Dosis"/>
              <a:sym typeface="Dosis"/>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Dosis"/>
                <a:ea typeface="Dosis"/>
                <a:cs typeface="Dosis"/>
                <a:sym typeface="Dosis"/>
              </a:rPr>
              <a:t>3. Melakukan Predictive Analytics (Predictive Modelling) untuk Memperoleh Model Prediksi Terbaik.</a:t>
            </a:r>
            <a:endParaRPr sz="2000">
              <a:solidFill>
                <a:schemeClr val="dk1"/>
              </a:solidFill>
              <a:latin typeface="Dosis"/>
              <a:ea typeface="Dosis"/>
              <a:cs typeface="Dosis"/>
              <a:sym typeface="Dosis"/>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Dosis"/>
                <a:ea typeface="Dosis"/>
                <a:cs typeface="Dosis"/>
                <a:sym typeface="Dosis"/>
              </a:rPr>
              <a:t>4. Melakukan Prescriptive Analytics untuk Menyarankan Pilihan Keputusan.</a:t>
            </a:r>
            <a:endParaRPr sz="2000">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t/>
            </a:r>
            <a:endParaRPr sz="2000">
              <a:solidFill>
                <a:schemeClr val="dk1"/>
              </a:solidFill>
              <a:latin typeface="Dosis"/>
              <a:ea typeface="Dosis"/>
              <a:cs typeface="Dosis"/>
              <a:sym typeface="Dosis"/>
            </a:endParaRPr>
          </a:p>
        </p:txBody>
      </p:sp>
      <p:sp>
        <p:nvSpPr>
          <p:cNvPr id="93" name="Google Shape;93;g276bffed758_0_49"/>
          <p:cNvSpPr txBox="1"/>
          <p:nvPr/>
        </p:nvSpPr>
        <p:spPr>
          <a:xfrm>
            <a:off x="1041725" y="2016271"/>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400" u="none" cap="none" strike="noStrike">
                <a:solidFill>
                  <a:srgbClr val="0198A3"/>
                </a:solidFill>
                <a:latin typeface="Montserrat"/>
                <a:ea typeface="Montserrat"/>
                <a:cs typeface="Montserrat"/>
                <a:sym typeface="Montserrat"/>
              </a:rPr>
              <a:t>Objectives</a:t>
            </a:r>
            <a:endParaRPr b="1" i="0" sz="2400" u="none" cap="none" strike="noStrike">
              <a:solidFill>
                <a:srgbClr val="0198A3"/>
              </a:solidFill>
              <a:latin typeface="Montserrat"/>
              <a:ea typeface="Montserrat"/>
              <a:cs typeface="Montserrat"/>
              <a:sym typeface="Montserrat"/>
            </a:endParaRPr>
          </a:p>
        </p:txBody>
      </p:sp>
      <p:sp>
        <p:nvSpPr>
          <p:cNvPr id="94" name="Google Shape;94;g276bffed758_0_49"/>
          <p:cNvSpPr txBox="1"/>
          <p:nvPr/>
        </p:nvSpPr>
        <p:spPr>
          <a:xfrm>
            <a:off x="924725" y="6151800"/>
            <a:ext cx="10533000" cy="10620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76bffed758_0_365"/>
          <p:cNvSpPr txBox="1"/>
          <p:nvPr/>
        </p:nvSpPr>
        <p:spPr>
          <a:xfrm>
            <a:off x="1041720" y="34339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Compare Models</a:t>
            </a:r>
            <a:endParaRPr b="0" i="0" sz="1400" u="none" cap="none" strike="noStrike">
              <a:solidFill>
                <a:srgbClr val="000000"/>
              </a:solidFill>
              <a:latin typeface="Arial"/>
              <a:ea typeface="Arial"/>
              <a:cs typeface="Arial"/>
              <a:sym typeface="Arial"/>
            </a:endParaRPr>
          </a:p>
        </p:txBody>
      </p:sp>
      <p:sp>
        <p:nvSpPr>
          <p:cNvPr id="432" name="Google Shape;432;g276bffed758_0_365"/>
          <p:cNvSpPr txBox="1"/>
          <p:nvPr/>
        </p:nvSpPr>
        <p:spPr>
          <a:xfrm>
            <a:off x="1041725" y="3971800"/>
            <a:ext cx="8855400" cy="15699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Model ETC merupakan model yang terpilih karena memiliki score yang paling tinggi dan konsisten</a:t>
            </a:r>
            <a:endParaRPr b="0"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Summary statistics train dan test set ada kemiripan. Maka, masuk akal beberapa model dapat mencapai f1 score sempurna.</a:t>
            </a:r>
            <a:endParaRPr b="0"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Performance f1 pada ETC dan ETC CV adalah sama ketika dilakukan tuning dengan k-fold adalah 5 &amp; 10. Artinya, model ETC berhasil melewati hidden data pada proses tuning.</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1600" u="none" cap="none" strike="noStrike">
              <a:solidFill>
                <a:schemeClr val="dk1"/>
              </a:solidFill>
              <a:latin typeface="Calibri"/>
              <a:ea typeface="Calibri"/>
              <a:cs typeface="Calibri"/>
              <a:sym typeface="Calibri"/>
            </a:endParaRPr>
          </a:p>
        </p:txBody>
      </p:sp>
      <p:sp>
        <p:nvSpPr>
          <p:cNvPr id="433" name="Google Shape;433;g276bffed758_0_365"/>
          <p:cNvSpPr txBox="1"/>
          <p:nvPr/>
        </p:nvSpPr>
        <p:spPr>
          <a:xfrm>
            <a:off x="1041720" y="923890"/>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400"/>
              <a:buFont typeface="Arial"/>
              <a:buNone/>
            </a:pPr>
            <a:r>
              <a:rPr b="1" i="0" lang="en-US" sz="2400" u="none" cap="none" strike="noStrike">
                <a:solidFill>
                  <a:srgbClr val="0198A3"/>
                </a:solidFill>
                <a:latin typeface="Montserrat"/>
                <a:ea typeface="Montserrat"/>
                <a:cs typeface="Montserrat"/>
                <a:sym typeface="Montserrat"/>
              </a:rPr>
              <a:t>Comparison of Model Performance</a:t>
            </a:r>
            <a:endParaRPr b="0" i="0" sz="1400" u="none" cap="none" strike="noStrike">
              <a:solidFill>
                <a:srgbClr val="000000"/>
              </a:solidFill>
              <a:latin typeface="Arial"/>
              <a:ea typeface="Arial"/>
              <a:cs typeface="Arial"/>
              <a:sym typeface="Arial"/>
            </a:endParaRPr>
          </a:p>
        </p:txBody>
      </p:sp>
      <p:pic>
        <p:nvPicPr>
          <p:cNvPr id="434" name="Google Shape;434;g276bffed758_0_365"/>
          <p:cNvPicPr preferRelativeResize="0"/>
          <p:nvPr/>
        </p:nvPicPr>
        <p:blipFill rotWithShape="1">
          <a:blip r:embed="rId3">
            <a:alphaModFix/>
          </a:blip>
          <a:srcRect b="0" l="0" r="0" t="0"/>
          <a:stretch/>
        </p:blipFill>
        <p:spPr>
          <a:xfrm>
            <a:off x="1041725" y="1817925"/>
            <a:ext cx="10997876" cy="1674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76bffed758_0_379"/>
          <p:cNvSpPr txBox="1"/>
          <p:nvPr/>
        </p:nvSpPr>
        <p:spPr>
          <a:xfrm>
            <a:off x="993000" y="282500"/>
            <a:ext cx="999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3. Feature Importance and Business Insights</a:t>
            </a:r>
            <a:endParaRPr b="0" i="0" sz="1400" u="none" cap="none" strike="noStrike">
              <a:solidFill>
                <a:srgbClr val="000000"/>
              </a:solidFill>
              <a:latin typeface="Arial"/>
              <a:ea typeface="Arial"/>
              <a:cs typeface="Arial"/>
              <a:sym typeface="Arial"/>
            </a:endParaRPr>
          </a:p>
        </p:txBody>
      </p:sp>
      <p:sp>
        <p:nvSpPr>
          <p:cNvPr id="440" name="Google Shape;440;g276bffed758_0_379"/>
          <p:cNvSpPr txBox="1"/>
          <p:nvPr/>
        </p:nvSpPr>
        <p:spPr>
          <a:xfrm>
            <a:off x="8089450" y="1845225"/>
            <a:ext cx="3804000" cy="3494100"/>
          </a:xfrm>
          <a:prstGeom prst="rect">
            <a:avLst/>
          </a:prstGeom>
          <a:noFill/>
          <a:ln>
            <a:noFill/>
          </a:ln>
        </p:spPr>
        <p:txBody>
          <a:bodyPr anchorCtr="0" anchor="t" bIns="45700" lIns="91425" spcFirstLastPara="1" rIns="91425" wrap="square" tIns="45700">
            <a:spAutoFit/>
          </a:bodyPr>
          <a:lstStyle/>
          <a:p>
            <a:pPr indent="-336550" lvl="0" marL="457200" marR="0" rtl="0" algn="l">
              <a:lnSpc>
                <a:spcPct val="100000"/>
              </a:lnSpc>
              <a:spcBef>
                <a:spcPts val="0"/>
              </a:spcBef>
              <a:spcAft>
                <a:spcPts val="0"/>
              </a:spcAft>
              <a:buClr>
                <a:srgbClr val="000000"/>
              </a:buClr>
              <a:buSzPts val="1700"/>
              <a:buFont typeface="Calibri"/>
              <a:buChar char="●"/>
            </a:pPr>
            <a:r>
              <a:rPr b="0" i="0" lang="en-US" sz="1700" u="none" cap="none" strike="noStrike">
                <a:solidFill>
                  <a:srgbClr val="000000"/>
                </a:solidFill>
                <a:latin typeface="Calibri"/>
                <a:ea typeface="Calibri"/>
                <a:cs typeface="Calibri"/>
                <a:sym typeface="Calibri"/>
              </a:rPr>
              <a:t>Fitur 'duration' adalah fitur paling berpengaruh untuk menentukan apakah calon nasabah akan menggunakan produk term-deposit atau tidak</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US" sz="1700" u="none" cap="none" strike="noStrike">
                <a:solidFill>
                  <a:srgbClr val="000000"/>
                </a:solidFill>
                <a:latin typeface="Calibri"/>
                <a:ea typeface="Calibri"/>
                <a:cs typeface="Calibri"/>
                <a:sym typeface="Calibri"/>
              </a:rPr>
              <a:t>Gap mean decrease antara fitur paling berpengaruh ('duration') dengan ke-2 ('day') cukup jauh.</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US" sz="1700" u="none" cap="none" strike="noStrike">
                <a:solidFill>
                  <a:srgbClr val="000000"/>
                </a:solidFill>
                <a:latin typeface="Calibri"/>
                <a:ea typeface="Calibri"/>
                <a:cs typeface="Calibri"/>
                <a:sym typeface="Calibri"/>
              </a:rPr>
              <a:t> Nilai mean decrease in impuri mulai kecil dari urutan ke-6 hingga akhir.</a:t>
            </a:r>
            <a:endParaRPr b="0" i="0" sz="1700" u="none" cap="none" strike="noStrike">
              <a:solidFill>
                <a:srgbClr val="000000"/>
              </a:solidFill>
              <a:latin typeface="Calibri"/>
              <a:ea typeface="Calibri"/>
              <a:cs typeface="Calibri"/>
              <a:sym typeface="Calibri"/>
            </a:endParaRPr>
          </a:p>
        </p:txBody>
      </p:sp>
      <p:pic>
        <p:nvPicPr>
          <p:cNvPr id="441" name="Google Shape;441;g276bffed758_0_379"/>
          <p:cNvPicPr preferRelativeResize="0"/>
          <p:nvPr/>
        </p:nvPicPr>
        <p:blipFill rotWithShape="1">
          <a:blip r:embed="rId3">
            <a:alphaModFix/>
          </a:blip>
          <a:srcRect b="0" l="0" r="0" t="0"/>
          <a:stretch/>
        </p:blipFill>
        <p:spPr>
          <a:xfrm>
            <a:off x="586650" y="1516125"/>
            <a:ext cx="7402696" cy="41522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descr="A close up of a logo&#10;&#10;Description automatically generated" id="446" name="Google Shape;446;g276bffed758_0_35"/>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447" name="Google Shape;447;g276bffed758_0_35"/>
          <p:cNvSpPr txBox="1"/>
          <p:nvPr/>
        </p:nvSpPr>
        <p:spPr>
          <a:xfrm>
            <a:off x="491875" y="2438376"/>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Stage 4</a:t>
            </a:r>
            <a:endParaRPr b="0" i="0" sz="1400" u="none" cap="none" strike="noStrike">
              <a:solidFill>
                <a:schemeClr val="lt1"/>
              </a:solidFill>
              <a:latin typeface="Arial"/>
              <a:ea typeface="Arial"/>
              <a:cs typeface="Arial"/>
              <a:sym typeface="Arial"/>
            </a:endParaRPr>
          </a:p>
        </p:txBody>
      </p:sp>
      <p:sp>
        <p:nvSpPr>
          <p:cNvPr id="448" name="Google Shape;448;g276bffed758_0_35"/>
          <p:cNvSpPr txBox="1"/>
          <p:nvPr/>
        </p:nvSpPr>
        <p:spPr>
          <a:xfrm>
            <a:off x="491875" y="3402025"/>
            <a:ext cx="4161300" cy="1077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Business Recommendations</a:t>
            </a:r>
            <a:endParaRPr b="0" i="0" sz="1400" u="none" cap="none" strike="noStrike">
              <a:solidFill>
                <a:schemeClr val="lt1"/>
              </a:solidFill>
              <a:latin typeface="Arial"/>
              <a:ea typeface="Arial"/>
              <a:cs typeface="Arial"/>
              <a:sym typeface="Arial"/>
            </a:endParaRPr>
          </a:p>
        </p:txBody>
      </p:sp>
      <p:cxnSp>
        <p:nvCxnSpPr>
          <p:cNvPr id="449" name="Google Shape;449;g276bffed758_0_35"/>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A picture containing drawing&#10;&#10;Description automatically generated" id="454" name="Google Shape;454;g276bffed758_0_582"/>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55" name="Google Shape;455;g276bffed758_0_582"/>
          <p:cNvSpPr txBox="1"/>
          <p:nvPr/>
        </p:nvSpPr>
        <p:spPr>
          <a:xfrm>
            <a:off x="1041720" y="6966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Business Recommendations</a:t>
            </a:r>
            <a:endParaRPr b="1" i="0" sz="3200" u="none" cap="none" strike="noStrike">
              <a:solidFill>
                <a:srgbClr val="0198A3"/>
              </a:solidFill>
              <a:latin typeface="Montserrat"/>
              <a:ea typeface="Montserrat"/>
              <a:cs typeface="Montserrat"/>
              <a:sym typeface="Montserrat"/>
            </a:endParaRPr>
          </a:p>
        </p:txBody>
      </p:sp>
      <p:pic>
        <p:nvPicPr>
          <p:cNvPr id="456" name="Google Shape;456;g276bffed758_0_582"/>
          <p:cNvPicPr preferRelativeResize="0"/>
          <p:nvPr/>
        </p:nvPicPr>
        <p:blipFill>
          <a:blip r:embed="rId4">
            <a:alphaModFix/>
          </a:blip>
          <a:stretch>
            <a:fillRect/>
          </a:stretch>
        </p:blipFill>
        <p:spPr>
          <a:xfrm>
            <a:off x="1041725" y="1281650"/>
            <a:ext cx="4891801" cy="5271551"/>
          </a:xfrm>
          <a:prstGeom prst="rect">
            <a:avLst/>
          </a:prstGeom>
          <a:noFill/>
          <a:ln>
            <a:noFill/>
          </a:ln>
        </p:spPr>
      </p:pic>
      <p:sp>
        <p:nvSpPr>
          <p:cNvPr id="457" name="Google Shape;457;g276bffed758_0_582"/>
          <p:cNvSpPr txBox="1"/>
          <p:nvPr/>
        </p:nvSpPr>
        <p:spPr>
          <a:xfrm>
            <a:off x="6927125" y="1999675"/>
            <a:ext cx="4484700" cy="3835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Conversion rate tertinggi pada Bin 2: interval (1229.5, 2459.0) detik ATAU (20.5, 40.98] menit </a:t>
            </a:r>
            <a:endParaRPr sz="1800">
              <a:solidFill>
                <a:schemeClr val="dk1"/>
              </a:solidFill>
              <a:latin typeface="Dosis"/>
              <a:ea typeface="Dosis"/>
              <a:cs typeface="Dosis"/>
              <a:sym typeface="Dosis"/>
            </a:endParaRPr>
          </a:p>
          <a:p>
            <a:pPr indent="0" lvl="0" marL="457200" rtl="0" algn="l">
              <a:spcBef>
                <a:spcPts val="0"/>
              </a:spcBef>
              <a:spcAft>
                <a:spcPts val="0"/>
              </a:spcAft>
              <a:buNone/>
            </a:pPr>
            <a:r>
              <a:t/>
            </a:r>
            <a:endParaRPr sz="1800">
              <a:solidFill>
                <a:schemeClr val="dk1"/>
              </a:solidFill>
              <a:latin typeface="Dosis"/>
              <a:ea typeface="Dosis"/>
              <a:cs typeface="Dosis"/>
              <a:sym typeface="Dosis"/>
            </a:endParaRPr>
          </a:p>
          <a:p>
            <a:pPr indent="-342900" lvl="0" marL="457200" rtl="0" algn="l">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Selain itu, duration pada Bin 2 memiliki perbedaan signifikan dengan interval pada Bin 1 (p&lt;0.05).</a:t>
            </a:r>
            <a:endParaRPr sz="1800">
              <a:solidFill>
                <a:schemeClr val="dk1"/>
              </a:solidFill>
              <a:latin typeface="Dosis"/>
              <a:ea typeface="Dosis"/>
              <a:cs typeface="Dosis"/>
              <a:sym typeface="Dosis"/>
            </a:endParaRPr>
          </a:p>
          <a:p>
            <a:pPr indent="0" lvl="0" marL="457200" rtl="0" algn="l">
              <a:spcBef>
                <a:spcPts val="0"/>
              </a:spcBef>
              <a:spcAft>
                <a:spcPts val="0"/>
              </a:spcAft>
              <a:buNone/>
            </a:pPr>
            <a:r>
              <a:t/>
            </a:r>
            <a:endParaRPr sz="1800">
              <a:solidFill>
                <a:schemeClr val="dk1"/>
              </a:solidFill>
              <a:latin typeface="Dosis"/>
              <a:ea typeface="Dosis"/>
              <a:cs typeface="Dosis"/>
              <a:sym typeface="Dosis"/>
            </a:endParaRPr>
          </a:p>
          <a:p>
            <a:pPr indent="-342900" lvl="0" marL="457200" rtl="0" algn="l">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Sedangkan, interval lain tidak memiliki perbedaan signifikan terhadap interval dengan conversion rate tertinggi</a:t>
            </a:r>
            <a:endParaRPr sz="1800">
              <a:solidFill>
                <a:schemeClr val="dk1"/>
              </a:solidFill>
              <a:latin typeface="Dosis"/>
              <a:ea typeface="Dosis"/>
              <a:cs typeface="Dosis"/>
              <a:sym typeface="Dosis"/>
            </a:endParaRPr>
          </a:p>
          <a:p>
            <a:pPr indent="0" lvl="0" marL="0" rtl="0" algn="l">
              <a:spcBef>
                <a:spcPts val="0"/>
              </a:spcBef>
              <a:spcAft>
                <a:spcPts val="0"/>
              </a:spcAft>
              <a:buNone/>
            </a:pPr>
            <a:r>
              <a:t/>
            </a:r>
            <a:endParaRPr b="1" sz="1800">
              <a:solidFill>
                <a:schemeClr val="dk1"/>
              </a:solidFill>
            </a:endParaRPr>
          </a:p>
          <a:p>
            <a:pPr indent="0" lvl="0" marL="457200" rtl="0" algn="l">
              <a:spcBef>
                <a:spcPts val="0"/>
              </a:spcBef>
              <a:spcAft>
                <a:spcPts val="0"/>
              </a:spcAft>
              <a:buNone/>
            </a:pPr>
            <a:r>
              <a:t/>
            </a:r>
            <a:endParaRPr b="1"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descr="A picture containing drawing&#10;&#10;Description automatically generated" id="462" name="Google Shape;462;g2eb3ee0a0c9_0_0"/>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63" name="Google Shape;463;g2eb3ee0a0c9_0_0"/>
          <p:cNvSpPr txBox="1"/>
          <p:nvPr/>
        </p:nvSpPr>
        <p:spPr>
          <a:xfrm>
            <a:off x="1116595" y="1450662"/>
            <a:ext cx="10533000" cy="50424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rPr b="1" i="0" lang="en-US" sz="2000" u="none" cap="none" strike="noStrike">
                <a:solidFill>
                  <a:schemeClr val="dk1"/>
                </a:solidFill>
                <a:latin typeface="Dosis"/>
                <a:ea typeface="Dosis"/>
                <a:cs typeface="Dosis"/>
                <a:sym typeface="Dosis"/>
              </a:rPr>
              <a:t>Fokus pada Durasi Kontak</a:t>
            </a:r>
            <a:endParaRPr b="1"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Durasi kontak (duration) adalah fitur paling penting. Ini menunjukkan bahwa semakin lama waktu yang dihabiskan dengan nasabah saat kontak, semakin tinggi kemungkinan mereka untuk berlangganan term deposit. Tim pemasaran harus memastikan bahwa percakapan dengan nasabah tidak terburu-buru dan memberikan waktu yang cukup untuk menjelaskan manfaat dari term deposit.</a:t>
            </a:r>
            <a:endParaRPr b="0" i="0" sz="18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2000"/>
              <a:buFont typeface="Arial"/>
              <a:buNone/>
            </a:pPr>
            <a:r>
              <a:t/>
            </a:r>
            <a:endParaRPr b="0" i="0" sz="18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2000"/>
              <a:buFont typeface="Arial"/>
              <a:buNone/>
            </a:pPr>
            <a:r>
              <a:rPr b="1" lang="en-US" sz="2000">
                <a:solidFill>
                  <a:schemeClr val="dk1"/>
                </a:solidFill>
                <a:latin typeface="Dosis"/>
                <a:ea typeface="Dosis"/>
                <a:cs typeface="Dosis"/>
                <a:sym typeface="Dosis"/>
              </a:rPr>
              <a:t>Action Items : </a:t>
            </a:r>
            <a:endParaRPr b="0" i="0" sz="2000" u="none" cap="none" strike="noStrike">
              <a:solidFill>
                <a:schemeClr val="dk1"/>
              </a:solidFill>
              <a:latin typeface="Dosis"/>
              <a:ea typeface="Dosis"/>
              <a:cs typeface="Dosis"/>
              <a:sym typeface="Dosis"/>
            </a:endParaRPr>
          </a:p>
          <a:p>
            <a:pPr indent="-342900" lvl="0" marL="457200" marR="0" rtl="0" algn="l">
              <a:lnSpc>
                <a:spcPct val="165000"/>
              </a:lnSpc>
              <a:spcBef>
                <a:spcPts val="0"/>
              </a:spcBef>
              <a:spcAft>
                <a:spcPts val="0"/>
              </a:spcAft>
              <a:buClr>
                <a:schemeClr val="dk1"/>
              </a:buClr>
              <a:buSzPts val="1800"/>
              <a:buFont typeface="Dosis"/>
              <a:buAutoNum type="arabicPeriod"/>
            </a:pPr>
            <a:r>
              <a:rPr b="1" lang="en-US" sz="1800">
                <a:solidFill>
                  <a:schemeClr val="dk1"/>
                </a:solidFill>
                <a:latin typeface="Dosis"/>
                <a:ea typeface="Dosis"/>
                <a:cs typeface="Dosis"/>
                <a:sym typeface="Dosis"/>
              </a:rPr>
              <a:t>Pelatihan Tim</a:t>
            </a:r>
            <a:r>
              <a:rPr lang="en-US" sz="1800">
                <a:solidFill>
                  <a:schemeClr val="dk1"/>
                </a:solidFill>
                <a:latin typeface="Dosis"/>
                <a:ea typeface="Dosis"/>
                <a:cs typeface="Dosis"/>
                <a:sym typeface="Dosis"/>
              </a:rPr>
              <a:t>: Berikan pelatihan kepada tim telemarketing untuk memastikan bahwa mereka mampu melakukan percakapan yang lebih panjang dan informatif dengan nasabah. </a:t>
            </a:r>
            <a:endParaRPr sz="1800">
              <a:solidFill>
                <a:schemeClr val="dk1"/>
              </a:solidFill>
              <a:latin typeface="Dosis"/>
              <a:ea typeface="Dosis"/>
              <a:cs typeface="Dosis"/>
              <a:sym typeface="Dosis"/>
            </a:endParaRPr>
          </a:p>
          <a:p>
            <a:pPr indent="-342900" lvl="0" marL="457200" marR="0" rtl="0" algn="l">
              <a:lnSpc>
                <a:spcPct val="165000"/>
              </a:lnSpc>
              <a:spcBef>
                <a:spcPts val="0"/>
              </a:spcBef>
              <a:spcAft>
                <a:spcPts val="0"/>
              </a:spcAft>
              <a:buClr>
                <a:schemeClr val="dk1"/>
              </a:buClr>
              <a:buSzPts val="1800"/>
              <a:buFont typeface="Dosis"/>
              <a:buAutoNum type="arabicPeriod"/>
            </a:pPr>
            <a:r>
              <a:rPr b="1" lang="en-US" sz="1800">
                <a:solidFill>
                  <a:schemeClr val="dk1"/>
                </a:solidFill>
                <a:latin typeface="Dosis"/>
                <a:ea typeface="Dosis"/>
                <a:cs typeface="Dosis"/>
                <a:sym typeface="Dosis"/>
              </a:rPr>
              <a:t>Skrip Panggilan</a:t>
            </a:r>
            <a:r>
              <a:rPr lang="en-US" sz="1800">
                <a:solidFill>
                  <a:schemeClr val="dk1"/>
                </a:solidFill>
                <a:latin typeface="Dosis"/>
                <a:ea typeface="Dosis"/>
                <a:cs typeface="Dosis"/>
                <a:sym typeface="Dosis"/>
              </a:rPr>
              <a:t>: Kembangkan skrip panggilan yang lebih rinci untuk membantu agen menjaga percakapan tetap berjalan dengan baik dan informatif.</a:t>
            </a:r>
            <a:endParaRPr sz="1800">
              <a:solidFill>
                <a:schemeClr val="dk1"/>
              </a:solidFill>
              <a:latin typeface="Dosis"/>
              <a:ea typeface="Dosis"/>
              <a:cs typeface="Dosis"/>
              <a:sym typeface="Dosis"/>
            </a:endParaRPr>
          </a:p>
        </p:txBody>
      </p:sp>
      <p:sp>
        <p:nvSpPr>
          <p:cNvPr id="464" name="Google Shape;464;g2eb3ee0a0c9_0_0"/>
          <p:cNvSpPr txBox="1"/>
          <p:nvPr/>
        </p:nvSpPr>
        <p:spPr>
          <a:xfrm>
            <a:off x="1041720" y="6966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Business Recommendations</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descr="A picture containing drawing&#10;&#10;Description automatically generated" id="469" name="Google Shape;469;g2eb3ee0a0c9_0_13"/>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70" name="Google Shape;470;g2eb3ee0a0c9_0_13"/>
          <p:cNvSpPr txBox="1"/>
          <p:nvPr/>
        </p:nvSpPr>
        <p:spPr>
          <a:xfrm>
            <a:off x="1041720" y="6966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Business Recommendations</a:t>
            </a:r>
            <a:endParaRPr b="1" i="0" sz="3200" u="none" cap="none" strike="noStrike">
              <a:solidFill>
                <a:srgbClr val="0198A3"/>
              </a:solidFill>
              <a:latin typeface="Montserrat"/>
              <a:ea typeface="Montserrat"/>
              <a:cs typeface="Montserrat"/>
              <a:sym typeface="Montserrat"/>
            </a:endParaRPr>
          </a:p>
        </p:txBody>
      </p:sp>
      <p:sp>
        <p:nvSpPr>
          <p:cNvPr id="471" name="Google Shape;471;g2eb3ee0a0c9_0_13"/>
          <p:cNvSpPr txBox="1"/>
          <p:nvPr/>
        </p:nvSpPr>
        <p:spPr>
          <a:xfrm>
            <a:off x="6927125" y="2070900"/>
            <a:ext cx="4484700" cy="271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Interval feature day dengan conversion rate tertinggi (13%) berada pada hari ke-(7.0, 14.0] atau week ke-2</a:t>
            </a:r>
            <a:endParaRPr sz="2500">
              <a:solidFill>
                <a:schemeClr val="dk1"/>
              </a:solidFill>
              <a:latin typeface="Dosis"/>
              <a:ea typeface="Dosis"/>
              <a:cs typeface="Dosis"/>
              <a:sym typeface="Dosis"/>
            </a:endParaRPr>
          </a:p>
          <a:p>
            <a:pPr indent="0" lvl="0" marL="457200" rtl="0" algn="l">
              <a:spcBef>
                <a:spcPts val="0"/>
              </a:spcBef>
              <a:spcAft>
                <a:spcPts val="0"/>
              </a:spcAft>
              <a:buNone/>
            </a:pPr>
            <a:r>
              <a:t/>
            </a:r>
            <a:endParaRPr b="1" sz="1800">
              <a:solidFill>
                <a:schemeClr val="dk1"/>
              </a:solidFill>
            </a:endParaRPr>
          </a:p>
          <a:p>
            <a:pPr indent="-342900" lvl="0" marL="457200" rtl="0" algn="l">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Berdasarkan z test proportion, interval hari (0.999, 7.0] dan (21.0, 28.0] memiliki nilai conversion rate yang efektif dengan interval (7.0, 14.0], walaupun secara conversion rate tetap berada dibawah.</a:t>
            </a:r>
            <a:endParaRPr sz="1800">
              <a:solidFill>
                <a:schemeClr val="dk1"/>
              </a:solidFill>
              <a:latin typeface="Dosis"/>
              <a:ea typeface="Dosis"/>
              <a:cs typeface="Dosis"/>
              <a:sym typeface="Dosis"/>
            </a:endParaRPr>
          </a:p>
          <a:p>
            <a:pPr indent="0" lvl="0" marL="0" rtl="0" algn="l">
              <a:spcBef>
                <a:spcPts val="0"/>
              </a:spcBef>
              <a:spcAft>
                <a:spcPts val="0"/>
              </a:spcAft>
              <a:buNone/>
            </a:pPr>
            <a:r>
              <a:t/>
            </a:r>
            <a:endParaRPr b="1" sz="1800">
              <a:solidFill>
                <a:schemeClr val="dk1"/>
              </a:solidFill>
            </a:endParaRPr>
          </a:p>
          <a:p>
            <a:pPr indent="0" lvl="0" marL="457200" rtl="0" algn="l">
              <a:spcBef>
                <a:spcPts val="0"/>
              </a:spcBef>
              <a:spcAft>
                <a:spcPts val="0"/>
              </a:spcAft>
              <a:buNone/>
            </a:pPr>
            <a:r>
              <a:t/>
            </a:r>
            <a:endParaRPr b="1" sz="1800">
              <a:solidFill>
                <a:schemeClr val="dk1"/>
              </a:solidFill>
            </a:endParaRPr>
          </a:p>
        </p:txBody>
      </p:sp>
      <p:pic>
        <p:nvPicPr>
          <p:cNvPr id="472" name="Google Shape;472;g2eb3ee0a0c9_0_13"/>
          <p:cNvPicPr preferRelativeResize="0"/>
          <p:nvPr/>
        </p:nvPicPr>
        <p:blipFill>
          <a:blip r:embed="rId4">
            <a:alphaModFix/>
          </a:blip>
          <a:stretch>
            <a:fillRect/>
          </a:stretch>
        </p:blipFill>
        <p:spPr>
          <a:xfrm>
            <a:off x="1041725" y="1281650"/>
            <a:ext cx="4987100" cy="52715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descr="A picture containing drawing&#10;&#10;Description automatically generated" id="477" name="Google Shape;477;g276bffed758_0_588"/>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78" name="Google Shape;478;g276bffed758_0_588"/>
          <p:cNvSpPr txBox="1"/>
          <p:nvPr/>
        </p:nvSpPr>
        <p:spPr>
          <a:xfrm>
            <a:off x="1146545" y="1525537"/>
            <a:ext cx="10533000" cy="41790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rPr b="1" lang="en-US" sz="2000">
                <a:solidFill>
                  <a:schemeClr val="dk1"/>
                </a:solidFill>
                <a:latin typeface="Dosis"/>
                <a:ea typeface="Dosis"/>
                <a:cs typeface="Dosis"/>
                <a:sym typeface="Dosis"/>
              </a:rPr>
              <a:t>Optimalisasi Hari Kontak</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2000"/>
              <a:buFont typeface="Arial"/>
              <a:buNone/>
            </a:pPr>
            <a:r>
              <a:rPr lang="en-US" sz="1800">
                <a:solidFill>
                  <a:schemeClr val="dk1"/>
                </a:solidFill>
                <a:latin typeface="Dosis"/>
                <a:ea typeface="Dosis"/>
                <a:cs typeface="Dosis"/>
                <a:sym typeface="Dosis"/>
              </a:rPr>
              <a:t>Hari kontak (day) adalah fitur kedua yang paling penting. Analisis lebih lanjut diperlukan untuk menentukan hari-hari tertentu yang lebih efektif untuk menghubungi nasabah. Kampanye pemasaran bisa diatur untuk memaksimalkan kontak pada hari-hari tersebut.</a:t>
            </a:r>
            <a:endParaRPr i="0" sz="18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chemeClr val="dk1"/>
              </a:buClr>
              <a:buSzPts val="2000"/>
              <a:buFont typeface="Arial"/>
              <a:buNone/>
            </a:pPr>
            <a:r>
              <a:rPr b="1" lang="en-US" sz="2000">
                <a:solidFill>
                  <a:schemeClr val="dk1"/>
                </a:solidFill>
                <a:latin typeface="Dosis"/>
                <a:ea typeface="Dosis"/>
                <a:cs typeface="Dosis"/>
                <a:sym typeface="Dosis"/>
              </a:rPr>
              <a:t>Action Items :</a:t>
            </a:r>
            <a:endParaRPr b="1" i="0" sz="2000" u="none" cap="none" strike="noStrike">
              <a:solidFill>
                <a:schemeClr val="dk1"/>
              </a:solidFill>
              <a:latin typeface="Dosis"/>
              <a:ea typeface="Dosis"/>
              <a:cs typeface="Dosis"/>
              <a:sym typeface="Dosis"/>
            </a:endParaRPr>
          </a:p>
          <a:p>
            <a:pPr indent="-342900" lvl="0" marL="457200" marR="0" rtl="0" algn="l">
              <a:lnSpc>
                <a:spcPct val="165000"/>
              </a:lnSpc>
              <a:spcBef>
                <a:spcPts val="0"/>
              </a:spcBef>
              <a:spcAft>
                <a:spcPts val="0"/>
              </a:spcAft>
              <a:buClr>
                <a:schemeClr val="dk1"/>
              </a:buClr>
              <a:buSzPts val="1800"/>
              <a:buFont typeface="Dosis"/>
              <a:buAutoNum type="arabicPeriod"/>
            </a:pPr>
            <a:r>
              <a:rPr b="1" lang="en-US" sz="1800">
                <a:solidFill>
                  <a:schemeClr val="dk1"/>
                </a:solidFill>
                <a:latin typeface="Dosis"/>
                <a:ea typeface="Dosis"/>
                <a:cs typeface="Dosis"/>
                <a:sym typeface="Dosis"/>
              </a:rPr>
              <a:t>Analisis Data:</a:t>
            </a:r>
            <a:r>
              <a:rPr lang="en-US" sz="1800">
                <a:solidFill>
                  <a:schemeClr val="dk1"/>
                </a:solidFill>
                <a:latin typeface="Dosis"/>
                <a:ea typeface="Dosis"/>
                <a:cs typeface="Dosis"/>
                <a:sym typeface="Dosis"/>
              </a:rPr>
              <a:t> Lakukan analisis tambahan untuk menemukan hari-hari tertentu dalam sebulan yang paling efektif untuk menghubungi nasabah. </a:t>
            </a:r>
            <a:endParaRPr sz="1800">
              <a:solidFill>
                <a:schemeClr val="dk1"/>
              </a:solidFill>
              <a:latin typeface="Dosis"/>
              <a:ea typeface="Dosis"/>
              <a:cs typeface="Dosis"/>
              <a:sym typeface="Dosis"/>
            </a:endParaRPr>
          </a:p>
          <a:p>
            <a:pPr indent="-342900" lvl="0" marL="457200" marR="0" rtl="0" algn="l">
              <a:lnSpc>
                <a:spcPct val="165000"/>
              </a:lnSpc>
              <a:spcBef>
                <a:spcPts val="0"/>
              </a:spcBef>
              <a:spcAft>
                <a:spcPts val="0"/>
              </a:spcAft>
              <a:buClr>
                <a:schemeClr val="dk1"/>
              </a:buClr>
              <a:buSzPts val="1800"/>
              <a:buFont typeface="Dosis"/>
              <a:buAutoNum type="arabicPeriod"/>
            </a:pPr>
            <a:r>
              <a:rPr b="1" lang="en-US" sz="1800">
                <a:solidFill>
                  <a:schemeClr val="dk1"/>
                </a:solidFill>
                <a:latin typeface="Dosis"/>
                <a:ea typeface="Dosis"/>
                <a:cs typeface="Dosis"/>
                <a:sym typeface="Dosis"/>
              </a:rPr>
              <a:t>Penjadwalan:</a:t>
            </a:r>
            <a:r>
              <a:rPr lang="en-US" sz="1800">
                <a:solidFill>
                  <a:schemeClr val="dk1"/>
                </a:solidFill>
                <a:latin typeface="Dosis"/>
                <a:ea typeface="Dosis"/>
                <a:cs typeface="Dosis"/>
                <a:sym typeface="Dosis"/>
              </a:rPr>
              <a:t> Sesuaikan jadwal kampanye pemasaran untuk memaksimalkan kontak pada hari-hari tersebut.</a:t>
            </a:r>
            <a:endParaRPr sz="1800">
              <a:solidFill>
                <a:schemeClr val="dk1"/>
              </a:solidFill>
              <a:latin typeface="Dosis"/>
              <a:ea typeface="Dosis"/>
              <a:cs typeface="Dosis"/>
              <a:sym typeface="Dosis"/>
            </a:endParaRPr>
          </a:p>
        </p:txBody>
      </p:sp>
      <p:sp>
        <p:nvSpPr>
          <p:cNvPr id="479" name="Google Shape;479;g276bffed758_0_588"/>
          <p:cNvSpPr txBox="1"/>
          <p:nvPr/>
        </p:nvSpPr>
        <p:spPr>
          <a:xfrm>
            <a:off x="1041720" y="6966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Business Recommendations</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descr="A picture containing drawing&#10;&#10;Description automatically generated" id="484" name="Google Shape;484;g2eb3ee0a0c9_0_26"/>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85" name="Google Shape;485;g2eb3ee0a0c9_0_26"/>
          <p:cNvSpPr txBox="1"/>
          <p:nvPr/>
        </p:nvSpPr>
        <p:spPr>
          <a:xfrm>
            <a:off x="1041720" y="6966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Business Recommendations</a:t>
            </a:r>
            <a:endParaRPr b="1" i="0" sz="3200" u="none" cap="none" strike="noStrike">
              <a:solidFill>
                <a:srgbClr val="0198A3"/>
              </a:solidFill>
              <a:latin typeface="Montserrat"/>
              <a:ea typeface="Montserrat"/>
              <a:cs typeface="Montserrat"/>
              <a:sym typeface="Montserrat"/>
            </a:endParaRPr>
          </a:p>
        </p:txBody>
      </p:sp>
      <p:sp>
        <p:nvSpPr>
          <p:cNvPr id="486" name="Google Shape;486;g2eb3ee0a0c9_0_26"/>
          <p:cNvSpPr txBox="1"/>
          <p:nvPr/>
        </p:nvSpPr>
        <p:spPr>
          <a:xfrm>
            <a:off x="6927125" y="2559325"/>
            <a:ext cx="4484700" cy="271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Conversion rate tertinggi fitur age adalah </a:t>
            </a:r>
            <a:r>
              <a:rPr lang="en-US" sz="1800">
                <a:solidFill>
                  <a:schemeClr val="dk1"/>
                </a:solidFill>
                <a:latin typeface="Dosis"/>
                <a:ea typeface="Dosis"/>
                <a:cs typeface="Dosis"/>
                <a:sym typeface="Dosis"/>
              </a:rPr>
              <a:t>interval (79.6, 95.0], dengan conversion rate 42%</a:t>
            </a:r>
            <a:endParaRPr sz="1800">
              <a:solidFill>
                <a:schemeClr val="dk1"/>
              </a:solidFill>
              <a:latin typeface="Dosis"/>
              <a:ea typeface="Dosis"/>
              <a:cs typeface="Dosis"/>
              <a:sym typeface="Dosis"/>
            </a:endParaRPr>
          </a:p>
          <a:p>
            <a:pPr indent="0" lvl="0" marL="457200" rtl="0" algn="l">
              <a:spcBef>
                <a:spcPts val="0"/>
              </a:spcBef>
              <a:spcAft>
                <a:spcPts val="0"/>
              </a:spcAft>
              <a:buNone/>
            </a:pPr>
            <a:r>
              <a:t/>
            </a:r>
            <a:endParaRPr sz="1800">
              <a:solidFill>
                <a:schemeClr val="dk1"/>
              </a:solidFill>
              <a:latin typeface="Dosis"/>
              <a:ea typeface="Dosis"/>
              <a:cs typeface="Dosis"/>
              <a:sym typeface="Dosis"/>
            </a:endParaRPr>
          </a:p>
          <a:p>
            <a:pPr indent="-342900" lvl="0" marL="457200" rtl="0" algn="l">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Terlihat perbedaan signifikan antara interval lain terhadap interval dengan conversion rate tertinggi.</a:t>
            </a:r>
            <a:endParaRPr sz="1800">
              <a:solidFill>
                <a:schemeClr val="dk1"/>
              </a:solidFill>
              <a:latin typeface="Dosis"/>
              <a:ea typeface="Dosis"/>
              <a:cs typeface="Dosis"/>
              <a:sym typeface="Dosis"/>
            </a:endParaRPr>
          </a:p>
          <a:p>
            <a:pPr indent="0" lvl="0" marL="457200" rtl="0" algn="l">
              <a:spcBef>
                <a:spcPts val="0"/>
              </a:spcBef>
              <a:spcAft>
                <a:spcPts val="0"/>
              </a:spcAft>
              <a:buNone/>
            </a:pPr>
            <a:r>
              <a:t/>
            </a:r>
            <a:endParaRPr sz="1800">
              <a:solidFill>
                <a:schemeClr val="dk1"/>
              </a:solidFill>
              <a:latin typeface="Dosis"/>
              <a:ea typeface="Dosis"/>
              <a:cs typeface="Dosis"/>
              <a:sym typeface="Dosis"/>
            </a:endParaRPr>
          </a:p>
          <a:p>
            <a:pPr indent="-342900" lvl="0" marL="457200" rtl="0" algn="l">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Berdasarkan distribusi nasabah bank,</a:t>
            </a:r>
            <a:endParaRPr sz="1800">
              <a:solidFill>
                <a:schemeClr val="dk1"/>
              </a:solidFill>
              <a:latin typeface="Dosis"/>
              <a:ea typeface="Dosis"/>
              <a:cs typeface="Dosis"/>
              <a:sym typeface="Dosis"/>
            </a:endParaRPr>
          </a:p>
        </p:txBody>
      </p:sp>
      <p:pic>
        <p:nvPicPr>
          <p:cNvPr id="487" name="Google Shape;487;g2eb3ee0a0c9_0_26"/>
          <p:cNvPicPr preferRelativeResize="0"/>
          <p:nvPr/>
        </p:nvPicPr>
        <p:blipFill>
          <a:blip r:embed="rId4">
            <a:alphaModFix/>
          </a:blip>
          <a:stretch>
            <a:fillRect/>
          </a:stretch>
        </p:blipFill>
        <p:spPr>
          <a:xfrm>
            <a:off x="1041725" y="1281650"/>
            <a:ext cx="5038925" cy="52715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A picture containing drawing&#10;&#10;Description automatically generated" id="492" name="Google Shape;492;g2eb3ee0a0c9_0_38"/>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93" name="Google Shape;493;g2eb3ee0a0c9_0_38"/>
          <p:cNvSpPr txBox="1"/>
          <p:nvPr/>
        </p:nvSpPr>
        <p:spPr>
          <a:xfrm>
            <a:off x="1146545" y="1525537"/>
            <a:ext cx="10533000" cy="44976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rPr b="1" lang="en-US" sz="2000">
                <a:solidFill>
                  <a:schemeClr val="dk1"/>
                </a:solidFill>
                <a:latin typeface="Dosis"/>
                <a:ea typeface="Dosis"/>
                <a:cs typeface="Dosis"/>
                <a:sym typeface="Dosis"/>
              </a:rPr>
              <a:t>Segmentasi Berdasarkan Usia</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2000"/>
              <a:buFont typeface="Arial"/>
              <a:buNone/>
            </a:pPr>
            <a:r>
              <a:rPr lang="en-US" sz="1800">
                <a:solidFill>
                  <a:schemeClr val="dk1"/>
                </a:solidFill>
                <a:latin typeface="Dosis"/>
                <a:ea typeface="Dosis"/>
                <a:cs typeface="Dosis"/>
                <a:sym typeface="Dosis"/>
              </a:rPr>
              <a:t>Usia (age) adalah fitur penting lainnya. Kampanye pemasaran bisa disesuaikan berdasarkan kelompok usia yang berbeda. Misalnya, pesan pemasaran yang berbeda mungkin lebih efektif untuk nasabah yang lebih muda dibandingkan dengan nasabah yang lebih tua.</a:t>
            </a:r>
            <a:endParaRPr i="0" sz="25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chemeClr val="dk1"/>
              </a:buClr>
              <a:buSzPts val="2000"/>
              <a:buFont typeface="Arial"/>
              <a:buNone/>
            </a:pPr>
            <a:r>
              <a:rPr b="1" lang="en-US" sz="2000">
                <a:solidFill>
                  <a:schemeClr val="dk1"/>
                </a:solidFill>
                <a:latin typeface="Dosis"/>
                <a:ea typeface="Dosis"/>
                <a:cs typeface="Dosis"/>
                <a:sym typeface="Dosis"/>
              </a:rPr>
              <a:t>Action Items :</a:t>
            </a:r>
            <a:endParaRPr b="1" i="0" sz="2000" u="none" cap="none" strike="noStrike">
              <a:solidFill>
                <a:schemeClr val="dk1"/>
              </a:solidFill>
              <a:latin typeface="Dosis"/>
              <a:ea typeface="Dosis"/>
              <a:cs typeface="Dosis"/>
              <a:sym typeface="Dosis"/>
            </a:endParaRPr>
          </a:p>
          <a:p>
            <a:pPr indent="-342900" lvl="0" marL="457200" marR="0" rtl="0" algn="l">
              <a:lnSpc>
                <a:spcPct val="165000"/>
              </a:lnSpc>
              <a:spcBef>
                <a:spcPts val="0"/>
              </a:spcBef>
              <a:spcAft>
                <a:spcPts val="0"/>
              </a:spcAft>
              <a:buClr>
                <a:schemeClr val="dk1"/>
              </a:buClr>
              <a:buSzPts val="1800"/>
              <a:buFont typeface="Dosis"/>
              <a:buAutoNum type="arabicPeriod"/>
            </a:pPr>
            <a:r>
              <a:rPr b="1" lang="en-US" sz="1800">
                <a:solidFill>
                  <a:schemeClr val="dk1"/>
                </a:solidFill>
                <a:latin typeface="Dosis"/>
                <a:ea typeface="Dosis"/>
                <a:cs typeface="Dosis"/>
                <a:sym typeface="Dosis"/>
              </a:rPr>
              <a:t>Personalisasi Pesan:</a:t>
            </a:r>
            <a:r>
              <a:rPr lang="en-US" sz="1800">
                <a:solidFill>
                  <a:schemeClr val="dk1"/>
                </a:solidFill>
                <a:latin typeface="Dosis"/>
                <a:ea typeface="Dosis"/>
                <a:cs typeface="Dosis"/>
                <a:sym typeface="Dosis"/>
              </a:rPr>
              <a:t> Gunakan pesan yang lebih dinamis dan digital untuk nasabah yang lebih muda, dan pendekatan yang lebih konservatif dan detail untuk nasabah yang lebih tua.</a:t>
            </a:r>
            <a:endParaRPr sz="1800">
              <a:solidFill>
                <a:schemeClr val="dk1"/>
              </a:solidFill>
              <a:latin typeface="Dosis"/>
              <a:ea typeface="Dosis"/>
              <a:cs typeface="Dosis"/>
              <a:sym typeface="Dosis"/>
            </a:endParaRPr>
          </a:p>
          <a:p>
            <a:pPr indent="-342900" lvl="0" marL="457200" rtl="0" algn="l">
              <a:lnSpc>
                <a:spcPct val="115000"/>
              </a:lnSpc>
              <a:spcBef>
                <a:spcPts val="0"/>
              </a:spcBef>
              <a:spcAft>
                <a:spcPts val="0"/>
              </a:spcAft>
              <a:buClr>
                <a:schemeClr val="dk1"/>
              </a:buClr>
              <a:buSzPts val="1800"/>
              <a:buAutoNum type="arabicPeriod"/>
            </a:pPr>
            <a:r>
              <a:rPr b="1" lang="en-US" sz="1800">
                <a:solidFill>
                  <a:schemeClr val="dk1"/>
                </a:solidFill>
                <a:latin typeface="Dosis"/>
                <a:ea typeface="Dosis"/>
                <a:cs typeface="Dosis"/>
                <a:sym typeface="Dosis"/>
              </a:rPr>
              <a:t>Targeting Spesifik:</a:t>
            </a:r>
            <a:r>
              <a:rPr lang="en-US" sz="1800">
                <a:solidFill>
                  <a:schemeClr val="dk1"/>
                </a:solidFill>
                <a:latin typeface="Dosis"/>
                <a:ea typeface="Dosis"/>
                <a:cs typeface="Dosis"/>
                <a:sym typeface="Dosis"/>
              </a:rPr>
              <a:t> Gunakan segmentasi usia untuk mengarahkan kampanye pemasaran ke demografi yang berbeda dengan penawaran yang sesuai.</a:t>
            </a:r>
            <a:endParaRPr b="1" sz="1800">
              <a:solidFill>
                <a:schemeClr val="dk1"/>
              </a:solidFill>
              <a:latin typeface="Dosis"/>
              <a:ea typeface="Dosis"/>
              <a:cs typeface="Dosis"/>
              <a:sym typeface="Dosis"/>
            </a:endParaRPr>
          </a:p>
        </p:txBody>
      </p:sp>
      <p:sp>
        <p:nvSpPr>
          <p:cNvPr id="494" name="Google Shape;494;g2eb3ee0a0c9_0_38"/>
          <p:cNvSpPr txBox="1"/>
          <p:nvPr/>
        </p:nvSpPr>
        <p:spPr>
          <a:xfrm>
            <a:off x="1041720" y="6966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Business Recommendations</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76f4384597_0_0"/>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Business Impact</a:t>
            </a:r>
            <a:endParaRPr/>
          </a:p>
        </p:txBody>
      </p:sp>
      <p:sp>
        <p:nvSpPr>
          <p:cNvPr id="501" name="Google Shape;501;g276f4384597_0_0"/>
          <p:cNvSpPr txBox="1"/>
          <p:nvPr>
            <p:ph idx="1" type="body"/>
          </p:nvPr>
        </p:nvSpPr>
        <p:spPr>
          <a:xfrm>
            <a:off x="2698800" y="6389475"/>
            <a:ext cx="6794400" cy="705900"/>
          </a:xfrm>
          <a:prstGeom prst="rect">
            <a:avLst/>
          </a:prstGeom>
        </p:spPr>
        <p:txBody>
          <a:bodyPr anchorCtr="0" anchor="t" bIns="121900" lIns="121900" spcFirstLastPara="1" rIns="121900" wrap="square" tIns="121900">
            <a:normAutofit/>
          </a:bodyPr>
          <a:lstStyle/>
          <a:p>
            <a:pPr indent="0" lvl="0" marL="0" rtl="0" algn="l">
              <a:lnSpc>
                <a:spcPct val="150000"/>
              </a:lnSpc>
              <a:spcBef>
                <a:spcPts val="0"/>
              </a:spcBef>
              <a:spcAft>
                <a:spcPts val="0"/>
              </a:spcAft>
              <a:buNone/>
            </a:pPr>
            <a:r>
              <a:rPr lang="en-US" sz="900">
                <a:solidFill>
                  <a:srgbClr val="008000"/>
                </a:solidFill>
                <a:highlight>
                  <a:srgbClr val="FFFFFF"/>
                </a:highlight>
                <a:latin typeface="Courier New"/>
                <a:ea typeface="Courier New"/>
                <a:cs typeface="Courier New"/>
                <a:sym typeface="Courier New"/>
              </a:rPr>
              <a:t>Source: https://youyaa.com/customer-acquisition-costs-for-traditional-banks-vs-neobanks/</a:t>
            </a:r>
            <a:endParaRPr/>
          </a:p>
        </p:txBody>
      </p:sp>
      <p:pic>
        <p:nvPicPr>
          <p:cNvPr id="502" name="Google Shape;502;g276f4384597_0_0"/>
          <p:cNvPicPr preferRelativeResize="0"/>
          <p:nvPr/>
        </p:nvPicPr>
        <p:blipFill>
          <a:blip r:embed="rId3">
            <a:alphaModFix/>
          </a:blip>
          <a:stretch>
            <a:fillRect/>
          </a:stretch>
        </p:blipFill>
        <p:spPr>
          <a:xfrm>
            <a:off x="585800" y="1519675"/>
            <a:ext cx="5524129" cy="4555201"/>
          </a:xfrm>
          <a:prstGeom prst="rect">
            <a:avLst/>
          </a:prstGeom>
          <a:noFill/>
          <a:ln>
            <a:noFill/>
          </a:ln>
        </p:spPr>
      </p:pic>
      <p:sp>
        <p:nvSpPr>
          <p:cNvPr id="503" name="Google Shape;503;g276f4384597_0_0"/>
          <p:cNvSpPr txBox="1"/>
          <p:nvPr/>
        </p:nvSpPr>
        <p:spPr>
          <a:xfrm>
            <a:off x="6943275" y="1702825"/>
            <a:ext cx="4032000" cy="3678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Dataset yang digunakan untuk simulasi ini adalah penggabungan data train dan data test dengan jumlah 49.732 rows.</a:t>
            </a:r>
            <a:endParaRPr sz="2000">
              <a:solidFill>
                <a:schemeClr val="dk1"/>
              </a:solidFill>
              <a:latin typeface="Dosis"/>
              <a:ea typeface="Dosis"/>
              <a:cs typeface="Dosis"/>
              <a:sym typeface="Dosis"/>
            </a:endParaRPr>
          </a:p>
          <a:p>
            <a:pPr indent="0" lvl="0" marL="0" rtl="0" algn="l">
              <a:lnSpc>
                <a:spcPct val="115000"/>
              </a:lnSpc>
              <a:spcBef>
                <a:spcPts val="0"/>
              </a:spcBef>
              <a:spcAft>
                <a:spcPts val="0"/>
              </a:spcAft>
              <a:buNone/>
            </a:pPr>
            <a:r>
              <a:t/>
            </a:r>
            <a:endParaRPr sz="2000">
              <a:solidFill>
                <a:schemeClr val="dk1"/>
              </a:solidFill>
              <a:latin typeface="Dosis"/>
              <a:ea typeface="Dosis"/>
              <a:cs typeface="Dosis"/>
              <a:sym typeface="Dosis"/>
            </a:endParaRPr>
          </a:p>
          <a:p>
            <a:pPr indent="-355600" lvl="0" marL="457200" rtl="0" algn="l">
              <a:lnSpc>
                <a:spcPct val="11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Data yang dipakai untuk biaya operational campaign adalah data yang tersedia di internet yaitu €15/person.</a:t>
            </a:r>
            <a:endParaRPr sz="2000">
              <a:solidFill>
                <a:schemeClr val="dk1"/>
              </a:solidFill>
              <a:latin typeface="Dosis"/>
              <a:ea typeface="Dosis"/>
              <a:cs typeface="Dosis"/>
              <a:sym typeface="Dosis"/>
            </a:endParaRPr>
          </a:p>
          <a:p>
            <a:pPr indent="0" lvl="0" marL="0" rtl="0" algn="l">
              <a:spcBef>
                <a:spcPts val="0"/>
              </a:spcBef>
              <a:spcAft>
                <a:spcPts val="0"/>
              </a:spcAft>
              <a:buNone/>
            </a:pPr>
            <a:r>
              <a:t/>
            </a:r>
            <a:endParaRPr sz="2000">
              <a:latin typeface="Dosis"/>
              <a:ea typeface="Dosis"/>
              <a:cs typeface="Dosis"/>
              <a:sym typeface="Dosi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2eb3ee08e73_0_6"/>
          <p:cNvSpPr txBox="1"/>
          <p:nvPr/>
        </p:nvSpPr>
        <p:spPr>
          <a:xfrm>
            <a:off x="1041725" y="906575"/>
            <a:ext cx="10533000" cy="908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
        <p:nvSpPr>
          <p:cNvPr id="100" name="Google Shape;100;g2eb3ee08e73_0_6"/>
          <p:cNvSpPr txBox="1"/>
          <p:nvPr/>
        </p:nvSpPr>
        <p:spPr>
          <a:xfrm>
            <a:off x="1041725" y="352259"/>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t/>
            </a:r>
            <a:endParaRPr b="1" i="0" sz="2400" u="none" cap="none" strike="noStrike">
              <a:solidFill>
                <a:srgbClr val="0198A3"/>
              </a:solidFill>
              <a:latin typeface="Montserrat"/>
              <a:ea typeface="Montserrat"/>
              <a:cs typeface="Montserrat"/>
              <a:sym typeface="Montserrat"/>
            </a:endParaRPr>
          </a:p>
        </p:txBody>
      </p:sp>
      <p:sp>
        <p:nvSpPr>
          <p:cNvPr id="101" name="Google Shape;101;g2eb3ee08e73_0_6"/>
          <p:cNvSpPr txBox="1"/>
          <p:nvPr/>
        </p:nvSpPr>
        <p:spPr>
          <a:xfrm>
            <a:off x="1041725" y="2016271"/>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t/>
            </a:r>
            <a:endParaRPr b="1" i="0" sz="2400" u="none" cap="none" strike="noStrike">
              <a:solidFill>
                <a:srgbClr val="0198A3"/>
              </a:solidFill>
              <a:latin typeface="Montserrat"/>
              <a:ea typeface="Montserrat"/>
              <a:cs typeface="Montserrat"/>
              <a:sym typeface="Montserrat"/>
            </a:endParaRPr>
          </a:p>
        </p:txBody>
      </p:sp>
      <p:sp>
        <p:nvSpPr>
          <p:cNvPr id="102" name="Google Shape;102;g2eb3ee08e73_0_6"/>
          <p:cNvSpPr txBox="1"/>
          <p:nvPr/>
        </p:nvSpPr>
        <p:spPr>
          <a:xfrm>
            <a:off x="766350" y="3680300"/>
            <a:ext cx="5397300" cy="1916400"/>
          </a:xfrm>
          <a:prstGeom prst="rect">
            <a:avLst/>
          </a:prstGeom>
          <a:noFill/>
          <a:ln>
            <a:noFill/>
          </a:ln>
        </p:spPr>
        <p:txBody>
          <a:bodyPr anchorCtr="0" anchor="t" bIns="45700" lIns="91425" spcFirstLastPara="1" rIns="91425" wrap="square" tIns="45700">
            <a:spAutoFit/>
          </a:bodyPr>
          <a:lstStyle/>
          <a:p>
            <a:pPr indent="-323850" lvl="0" marL="457200" rtl="0" algn="l">
              <a:lnSpc>
                <a:spcPct val="115000"/>
              </a:lnSpc>
              <a:spcBef>
                <a:spcPts val="0"/>
              </a:spcBef>
              <a:spcAft>
                <a:spcPts val="0"/>
              </a:spcAft>
              <a:buClr>
                <a:schemeClr val="dk1"/>
              </a:buClr>
              <a:buSzPts val="1500"/>
              <a:buFont typeface="Dosis"/>
              <a:buChar char="●"/>
            </a:pPr>
            <a:r>
              <a:rPr b="1" lang="en-US" sz="1500">
                <a:solidFill>
                  <a:schemeClr val="dk1"/>
                </a:solidFill>
                <a:latin typeface="Dosis"/>
                <a:ea typeface="Dosis"/>
                <a:cs typeface="Dosis"/>
                <a:sym typeface="Dosis"/>
              </a:rPr>
              <a:t>False Positive</a:t>
            </a:r>
            <a:r>
              <a:rPr lang="en-US" sz="1500">
                <a:solidFill>
                  <a:schemeClr val="dk1"/>
                </a:solidFill>
                <a:latin typeface="Dosis"/>
                <a:ea typeface="Dosis"/>
                <a:cs typeface="Dosis"/>
                <a:sym typeface="Dosis"/>
              </a:rPr>
              <a:t> </a:t>
            </a:r>
            <a:endParaRPr sz="1500">
              <a:solidFill>
                <a:schemeClr val="dk1"/>
              </a:solidFill>
              <a:latin typeface="Dosis"/>
              <a:ea typeface="Dosis"/>
              <a:cs typeface="Dosis"/>
              <a:sym typeface="Dosis"/>
            </a:endParaRPr>
          </a:p>
          <a:p>
            <a:pPr indent="0" lvl="0" marL="0" rtl="0" algn="l">
              <a:lnSpc>
                <a:spcPct val="115000"/>
              </a:lnSpc>
              <a:spcBef>
                <a:spcPts val="0"/>
              </a:spcBef>
              <a:spcAft>
                <a:spcPts val="0"/>
              </a:spcAft>
              <a:buNone/>
            </a:pPr>
            <a:r>
              <a:rPr lang="en-US" sz="1500">
                <a:solidFill>
                  <a:schemeClr val="dk1"/>
                </a:solidFill>
                <a:latin typeface="Dosis"/>
                <a:ea typeface="Dosis"/>
                <a:cs typeface="Dosis"/>
                <a:sym typeface="Dosis"/>
              </a:rPr>
              <a:t>POV Bank X:</a:t>
            </a:r>
            <a:endParaRPr sz="1500">
              <a:solidFill>
                <a:schemeClr val="dk1"/>
              </a:solidFill>
              <a:latin typeface="Dosis"/>
              <a:ea typeface="Dosis"/>
              <a:cs typeface="Dosis"/>
              <a:sym typeface="Dosis"/>
            </a:endParaRPr>
          </a:p>
          <a:p>
            <a:pPr indent="-323850" lvl="0" marL="457200" rtl="0" algn="l">
              <a:lnSpc>
                <a:spcPct val="115000"/>
              </a:lnSpc>
              <a:spcBef>
                <a:spcPts val="0"/>
              </a:spcBef>
              <a:spcAft>
                <a:spcPts val="0"/>
              </a:spcAft>
              <a:buClr>
                <a:schemeClr val="dk1"/>
              </a:buClr>
              <a:buSzPts val="1500"/>
              <a:buFont typeface="Dosis"/>
              <a:buChar char="-"/>
            </a:pPr>
            <a:r>
              <a:rPr lang="en-US" sz="1500">
                <a:solidFill>
                  <a:schemeClr val="dk1"/>
                </a:solidFill>
                <a:latin typeface="Dosis Medium"/>
                <a:ea typeface="Dosis Medium"/>
                <a:cs typeface="Dosis Medium"/>
                <a:sym typeface="Dosis Medium"/>
              </a:rPr>
              <a:t>Treatment</a:t>
            </a:r>
            <a:r>
              <a:rPr lang="en-US" sz="1500">
                <a:solidFill>
                  <a:schemeClr val="dk1"/>
                </a:solidFill>
                <a:latin typeface="Dosis"/>
                <a:ea typeface="Dosis"/>
                <a:cs typeface="Dosis"/>
                <a:sym typeface="Dosis"/>
              </a:rPr>
              <a:t>: diberi campaign</a:t>
            </a:r>
            <a:endParaRPr sz="1500">
              <a:solidFill>
                <a:schemeClr val="dk1"/>
              </a:solidFill>
              <a:latin typeface="Dosis"/>
              <a:ea typeface="Dosis"/>
              <a:cs typeface="Dosis"/>
              <a:sym typeface="Dosis"/>
            </a:endParaRPr>
          </a:p>
          <a:p>
            <a:pPr indent="-323850" lvl="0" marL="457200" rtl="0" algn="l">
              <a:lnSpc>
                <a:spcPct val="115000"/>
              </a:lnSpc>
              <a:spcBef>
                <a:spcPts val="0"/>
              </a:spcBef>
              <a:spcAft>
                <a:spcPts val="0"/>
              </a:spcAft>
              <a:buClr>
                <a:schemeClr val="dk1"/>
              </a:buClr>
              <a:buSzPts val="1500"/>
              <a:buFont typeface="Dosis"/>
              <a:buChar char="-"/>
            </a:pPr>
            <a:r>
              <a:rPr lang="en-US" sz="1500">
                <a:solidFill>
                  <a:schemeClr val="dk1"/>
                </a:solidFill>
                <a:latin typeface="Dosis Medium"/>
                <a:ea typeface="Dosis Medium"/>
                <a:cs typeface="Dosis Medium"/>
                <a:sym typeface="Dosis Medium"/>
              </a:rPr>
              <a:t>Prediction</a:t>
            </a:r>
            <a:r>
              <a:rPr lang="en-US" sz="1500">
                <a:solidFill>
                  <a:schemeClr val="dk1"/>
                </a:solidFill>
                <a:latin typeface="Dosis"/>
                <a:ea typeface="Dosis"/>
                <a:cs typeface="Dosis"/>
                <a:sym typeface="Dosis"/>
              </a:rPr>
              <a:t>: convert nasabah, setelah diberi campaign.</a:t>
            </a:r>
            <a:endParaRPr sz="1500">
              <a:solidFill>
                <a:schemeClr val="dk1"/>
              </a:solidFill>
              <a:latin typeface="Dosis"/>
              <a:ea typeface="Dosis"/>
              <a:cs typeface="Dosis"/>
              <a:sym typeface="Dosis"/>
            </a:endParaRPr>
          </a:p>
          <a:p>
            <a:pPr indent="-323850" lvl="0" marL="457200" rtl="0" algn="l">
              <a:lnSpc>
                <a:spcPct val="115000"/>
              </a:lnSpc>
              <a:spcBef>
                <a:spcPts val="0"/>
              </a:spcBef>
              <a:spcAft>
                <a:spcPts val="0"/>
              </a:spcAft>
              <a:buClr>
                <a:schemeClr val="dk1"/>
              </a:buClr>
              <a:buSzPts val="1500"/>
              <a:buFont typeface="Dosis"/>
              <a:buChar char="-"/>
            </a:pPr>
            <a:r>
              <a:rPr lang="en-US" sz="1500">
                <a:solidFill>
                  <a:schemeClr val="dk1"/>
                </a:solidFill>
                <a:latin typeface="Dosis Medium"/>
                <a:ea typeface="Dosis Medium"/>
                <a:cs typeface="Dosis Medium"/>
                <a:sym typeface="Dosis Medium"/>
              </a:rPr>
              <a:t>Reality</a:t>
            </a:r>
            <a:r>
              <a:rPr lang="en-US" sz="1500">
                <a:solidFill>
                  <a:schemeClr val="dk1"/>
                </a:solidFill>
                <a:latin typeface="Dosis"/>
                <a:ea typeface="Dosis"/>
                <a:cs typeface="Dosis"/>
                <a:sym typeface="Dosis"/>
              </a:rPr>
              <a:t>: Tidak convert into nasabah, walaupun diberi campaign.</a:t>
            </a:r>
            <a:endParaRPr sz="1500">
              <a:solidFill>
                <a:schemeClr val="dk1"/>
              </a:solidFill>
              <a:latin typeface="Dosis"/>
              <a:ea typeface="Dosis"/>
              <a:cs typeface="Dosis"/>
              <a:sym typeface="Dosis"/>
            </a:endParaRPr>
          </a:p>
          <a:p>
            <a:pPr indent="-323850" lvl="0" marL="457200" rtl="0" algn="l">
              <a:lnSpc>
                <a:spcPct val="115000"/>
              </a:lnSpc>
              <a:spcBef>
                <a:spcPts val="0"/>
              </a:spcBef>
              <a:spcAft>
                <a:spcPts val="0"/>
              </a:spcAft>
              <a:buClr>
                <a:schemeClr val="dk1"/>
              </a:buClr>
              <a:buSzPts val="1500"/>
              <a:buFont typeface="Dosis"/>
              <a:buChar char="-"/>
            </a:pPr>
            <a:r>
              <a:rPr lang="en-US" sz="1500">
                <a:solidFill>
                  <a:schemeClr val="dk1"/>
                </a:solidFill>
                <a:latin typeface="Dosis Medium"/>
                <a:ea typeface="Dosis Medium"/>
                <a:cs typeface="Dosis Medium"/>
                <a:sym typeface="Dosis Medium"/>
              </a:rPr>
              <a:t>Consequence</a:t>
            </a:r>
            <a:r>
              <a:rPr lang="en-US" sz="1500">
                <a:solidFill>
                  <a:schemeClr val="dk1"/>
                </a:solidFill>
                <a:latin typeface="Dosis"/>
                <a:ea typeface="Dosis"/>
                <a:cs typeface="Dosis"/>
                <a:sym typeface="Dosis"/>
              </a:rPr>
              <a:t>: Bank X hanya membuang anggaran (median/mean/max operational_campaign), terjadi loss budget</a:t>
            </a:r>
            <a:endParaRPr i="0" sz="1500" u="none" cap="none" strike="noStrike">
              <a:solidFill>
                <a:schemeClr val="dk1"/>
              </a:solidFill>
              <a:latin typeface="Dosis"/>
              <a:ea typeface="Dosis"/>
              <a:cs typeface="Dosis"/>
              <a:sym typeface="Dosis"/>
            </a:endParaRPr>
          </a:p>
        </p:txBody>
      </p:sp>
      <p:sp>
        <p:nvSpPr>
          <p:cNvPr id="103" name="Google Shape;103;g2eb3ee08e73_0_6"/>
          <p:cNvSpPr txBox="1"/>
          <p:nvPr/>
        </p:nvSpPr>
        <p:spPr>
          <a:xfrm>
            <a:off x="815075" y="147684"/>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400" u="none" cap="none" strike="noStrike">
                <a:solidFill>
                  <a:srgbClr val="0198A3"/>
                </a:solidFill>
                <a:latin typeface="Montserrat"/>
                <a:ea typeface="Montserrat"/>
                <a:cs typeface="Montserrat"/>
                <a:sym typeface="Montserrat"/>
              </a:rPr>
              <a:t>Business Metrics</a:t>
            </a:r>
            <a:endParaRPr b="1" i="0" sz="2400" u="none" cap="none" strike="noStrike">
              <a:solidFill>
                <a:srgbClr val="0198A3"/>
              </a:solidFill>
              <a:latin typeface="Montserrat"/>
              <a:ea typeface="Montserrat"/>
              <a:cs typeface="Montserrat"/>
              <a:sym typeface="Montserrat"/>
            </a:endParaRPr>
          </a:p>
        </p:txBody>
      </p:sp>
      <p:pic>
        <p:nvPicPr>
          <p:cNvPr id="104" name="Google Shape;104;g2eb3ee08e73_0_6"/>
          <p:cNvPicPr preferRelativeResize="0"/>
          <p:nvPr/>
        </p:nvPicPr>
        <p:blipFill>
          <a:blip r:embed="rId3">
            <a:alphaModFix/>
          </a:blip>
          <a:stretch>
            <a:fillRect/>
          </a:stretch>
        </p:blipFill>
        <p:spPr>
          <a:xfrm>
            <a:off x="936900" y="730124"/>
            <a:ext cx="5714024" cy="2680800"/>
          </a:xfrm>
          <a:prstGeom prst="rect">
            <a:avLst/>
          </a:prstGeom>
          <a:noFill/>
          <a:ln>
            <a:noFill/>
          </a:ln>
        </p:spPr>
      </p:pic>
      <p:sp>
        <p:nvSpPr>
          <p:cNvPr id="105" name="Google Shape;105;g2eb3ee08e73_0_6"/>
          <p:cNvSpPr txBox="1"/>
          <p:nvPr/>
        </p:nvSpPr>
        <p:spPr>
          <a:xfrm>
            <a:off x="6768425" y="3750950"/>
            <a:ext cx="4806300" cy="2447400"/>
          </a:xfrm>
          <a:prstGeom prst="rect">
            <a:avLst/>
          </a:prstGeom>
          <a:noFill/>
          <a:ln>
            <a:noFill/>
          </a:ln>
        </p:spPr>
        <p:txBody>
          <a:bodyPr anchorCtr="0" anchor="t" bIns="45700" lIns="91425" spcFirstLastPara="1" rIns="91425" wrap="square" tIns="45700">
            <a:spAutoFit/>
          </a:bodyPr>
          <a:lstStyle/>
          <a:p>
            <a:pPr indent="-323850" lvl="0" marL="457200" rtl="0" algn="l">
              <a:lnSpc>
                <a:spcPct val="115000"/>
              </a:lnSpc>
              <a:spcBef>
                <a:spcPts val="0"/>
              </a:spcBef>
              <a:spcAft>
                <a:spcPts val="0"/>
              </a:spcAft>
              <a:buClr>
                <a:schemeClr val="dk1"/>
              </a:buClr>
              <a:buSzPts val="1500"/>
              <a:buFont typeface="Dosis"/>
              <a:buChar char="●"/>
            </a:pPr>
            <a:r>
              <a:rPr b="1" lang="en-US" sz="1500">
                <a:solidFill>
                  <a:schemeClr val="dk1"/>
                </a:solidFill>
                <a:latin typeface="Dosis"/>
                <a:ea typeface="Dosis"/>
                <a:cs typeface="Dosis"/>
                <a:sym typeface="Dosis"/>
              </a:rPr>
              <a:t>False Negative</a:t>
            </a:r>
            <a:r>
              <a:rPr lang="en-US" sz="1500">
                <a:solidFill>
                  <a:schemeClr val="dk1"/>
                </a:solidFill>
                <a:latin typeface="Dosis"/>
                <a:ea typeface="Dosis"/>
                <a:cs typeface="Dosis"/>
                <a:sym typeface="Dosis"/>
              </a:rPr>
              <a:t> </a:t>
            </a:r>
            <a:endParaRPr sz="1500">
              <a:solidFill>
                <a:schemeClr val="dk1"/>
              </a:solidFill>
              <a:latin typeface="Dosis"/>
              <a:ea typeface="Dosis"/>
              <a:cs typeface="Dosis"/>
              <a:sym typeface="Dosis"/>
            </a:endParaRPr>
          </a:p>
          <a:p>
            <a:pPr indent="0" lvl="0" marL="0" rtl="0" algn="l">
              <a:lnSpc>
                <a:spcPct val="115000"/>
              </a:lnSpc>
              <a:spcBef>
                <a:spcPts val="0"/>
              </a:spcBef>
              <a:spcAft>
                <a:spcPts val="0"/>
              </a:spcAft>
              <a:buNone/>
            </a:pPr>
            <a:r>
              <a:rPr lang="en-US" sz="1500">
                <a:solidFill>
                  <a:schemeClr val="dk1"/>
                </a:solidFill>
                <a:latin typeface="Dosis"/>
                <a:ea typeface="Dosis"/>
                <a:cs typeface="Dosis"/>
                <a:sym typeface="Dosis"/>
              </a:rPr>
              <a:t>POV Bank X</a:t>
            </a:r>
            <a:endParaRPr sz="1500">
              <a:solidFill>
                <a:schemeClr val="dk1"/>
              </a:solidFill>
              <a:latin typeface="Dosis"/>
              <a:ea typeface="Dosis"/>
              <a:cs typeface="Dosis"/>
              <a:sym typeface="Dosis"/>
            </a:endParaRPr>
          </a:p>
          <a:p>
            <a:pPr indent="-323850" lvl="0" marL="457200" rtl="0" algn="l">
              <a:lnSpc>
                <a:spcPct val="115000"/>
              </a:lnSpc>
              <a:spcBef>
                <a:spcPts val="0"/>
              </a:spcBef>
              <a:spcAft>
                <a:spcPts val="0"/>
              </a:spcAft>
              <a:buClr>
                <a:schemeClr val="dk1"/>
              </a:buClr>
              <a:buSzPts val="1500"/>
              <a:buFont typeface="Dosis"/>
              <a:buChar char="-"/>
            </a:pPr>
            <a:r>
              <a:rPr lang="en-US" sz="1500">
                <a:solidFill>
                  <a:schemeClr val="dk1"/>
                </a:solidFill>
                <a:latin typeface="Dosis Medium"/>
                <a:ea typeface="Dosis Medium"/>
                <a:cs typeface="Dosis Medium"/>
                <a:sym typeface="Dosis Medium"/>
              </a:rPr>
              <a:t>Treatment</a:t>
            </a:r>
            <a:r>
              <a:rPr lang="en-US" sz="1500">
                <a:solidFill>
                  <a:schemeClr val="dk1"/>
                </a:solidFill>
                <a:latin typeface="Dosis"/>
                <a:ea typeface="Dosis"/>
                <a:cs typeface="Dosis"/>
                <a:sym typeface="Dosis"/>
              </a:rPr>
              <a:t>: TIDAK diberi campaign       </a:t>
            </a:r>
            <a:endParaRPr sz="1500">
              <a:solidFill>
                <a:schemeClr val="dk1"/>
              </a:solidFill>
              <a:latin typeface="Dosis"/>
              <a:ea typeface="Dosis"/>
              <a:cs typeface="Dosis"/>
              <a:sym typeface="Dosis"/>
            </a:endParaRPr>
          </a:p>
          <a:p>
            <a:pPr indent="-323850" lvl="0" marL="457200" rtl="0" algn="l">
              <a:lnSpc>
                <a:spcPct val="115000"/>
              </a:lnSpc>
              <a:spcBef>
                <a:spcPts val="0"/>
              </a:spcBef>
              <a:spcAft>
                <a:spcPts val="0"/>
              </a:spcAft>
              <a:buClr>
                <a:schemeClr val="dk1"/>
              </a:buClr>
              <a:buSzPts val="1500"/>
              <a:buFont typeface="Dosis"/>
              <a:buChar char="-"/>
            </a:pPr>
            <a:r>
              <a:rPr lang="en-US" sz="1500">
                <a:solidFill>
                  <a:schemeClr val="dk1"/>
                </a:solidFill>
                <a:latin typeface="Dosis"/>
                <a:ea typeface="Dosis"/>
                <a:cs typeface="Dosis"/>
                <a:sym typeface="Dosis"/>
              </a:rPr>
              <a:t> </a:t>
            </a:r>
            <a:r>
              <a:rPr lang="en-US" sz="1500">
                <a:solidFill>
                  <a:schemeClr val="dk1"/>
                </a:solidFill>
                <a:latin typeface="Dosis Medium"/>
                <a:ea typeface="Dosis Medium"/>
                <a:cs typeface="Dosis Medium"/>
                <a:sym typeface="Dosis Medium"/>
              </a:rPr>
              <a:t>Prediction</a:t>
            </a:r>
            <a:r>
              <a:rPr lang="en-US" sz="1500">
                <a:solidFill>
                  <a:schemeClr val="dk1"/>
                </a:solidFill>
                <a:latin typeface="Dosis"/>
                <a:ea typeface="Dosis"/>
                <a:cs typeface="Dosis"/>
                <a:sym typeface="Dosis"/>
              </a:rPr>
              <a:t>:  tidak convert into nasabah, walaupun diberi campaign.</a:t>
            </a:r>
            <a:endParaRPr sz="1500">
              <a:solidFill>
                <a:schemeClr val="dk1"/>
              </a:solidFill>
              <a:latin typeface="Dosis"/>
              <a:ea typeface="Dosis"/>
              <a:cs typeface="Dosis"/>
              <a:sym typeface="Dosis"/>
            </a:endParaRPr>
          </a:p>
          <a:p>
            <a:pPr indent="-323850" lvl="0" marL="457200" rtl="0" algn="l">
              <a:lnSpc>
                <a:spcPct val="115000"/>
              </a:lnSpc>
              <a:spcBef>
                <a:spcPts val="0"/>
              </a:spcBef>
              <a:spcAft>
                <a:spcPts val="0"/>
              </a:spcAft>
              <a:buClr>
                <a:schemeClr val="dk1"/>
              </a:buClr>
              <a:buSzPts val="1500"/>
              <a:buFont typeface="Dosis"/>
              <a:buChar char="-"/>
            </a:pPr>
            <a:r>
              <a:rPr lang="en-US" sz="1500">
                <a:solidFill>
                  <a:schemeClr val="dk1"/>
                </a:solidFill>
                <a:latin typeface="Dosis Medium"/>
                <a:ea typeface="Dosis Medium"/>
                <a:cs typeface="Dosis Medium"/>
                <a:sym typeface="Dosis Medium"/>
              </a:rPr>
              <a:t>Reality</a:t>
            </a:r>
            <a:r>
              <a:rPr lang="en-US" sz="1500">
                <a:solidFill>
                  <a:schemeClr val="dk1"/>
                </a:solidFill>
                <a:latin typeface="Dosis"/>
                <a:ea typeface="Dosis"/>
                <a:cs typeface="Dosis"/>
                <a:sym typeface="Dosis"/>
              </a:rPr>
              <a:t>: Pasti ; converted apabila diberi campaign.</a:t>
            </a:r>
            <a:endParaRPr sz="1500">
              <a:solidFill>
                <a:schemeClr val="dk1"/>
              </a:solidFill>
              <a:latin typeface="Dosis"/>
              <a:ea typeface="Dosis"/>
              <a:cs typeface="Dosis"/>
              <a:sym typeface="Dosis"/>
            </a:endParaRPr>
          </a:p>
          <a:p>
            <a:pPr indent="-323850" lvl="0" marL="457200" rtl="0" algn="l">
              <a:lnSpc>
                <a:spcPct val="115000"/>
              </a:lnSpc>
              <a:spcBef>
                <a:spcPts val="0"/>
              </a:spcBef>
              <a:spcAft>
                <a:spcPts val="0"/>
              </a:spcAft>
              <a:buClr>
                <a:schemeClr val="dk1"/>
              </a:buClr>
              <a:buSzPts val="1500"/>
              <a:buFont typeface="Dosis"/>
              <a:buChar char="-"/>
            </a:pPr>
            <a:r>
              <a:rPr lang="en-US" sz="1500">
                <a:solidFill>
                  <a:schemeClr val="dk1"/>
                </a:solidFill>
                <a:latin typeface="Dosis Medium"/>
                <a:ea typeface="Dosis Medium"/>
                <a:cs typeface="Dosis Medium"/>
                <a:sym typeface="Dosis Medium"/>
              </a:rPr>
              <a:t>Consequence: </a:t>
            </a:r>
            <a:r>
              <a:rPr lang="en-US" sz="1500">
                <a:solidFill>
                  <a:schemeClr val="dk1"/>
                </a:solidFill>
                <a:latin typeface="Dosis"/>
                <a:ea typeface="Dosis"/>
                <a:cs typeface="Dosis"/>
                <a:sym typeface="Dosis"/>
              </a:rPr>
              <a:t>Bank X gagal memperoleh potencial profit (median/mean balance; potencial_profit) karena gagal memprediksi nasabah yang potensial.</a:t>
            </a:r>
            <a:endParaRPr i="0" sz="15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276f4384597_0_19"/>
          <p:cNvSpPr txBox="1"/>
          <p:nvPr>
            <p:ph type="title"/>
          </p:nvPr>
        </p:nvSpPr>
        <p:spPr>
          <a:xfrm>
            <a:off x="585800" y="593367"/>
            <a:ext cx="11190900" cy="763500"/>
          </a:xfrm>
          <a:prstGeom prst="rect">
            <a:avLst/>
          </a:prstGeom>
        </p:spPr>
        <p:txBody>
          <a:bodyPr anchorCtr="0" anchor="t" bIns="121900" lIns="121900" spcFirstLastPara="1" rIns="121900" wrap="square" tIns="121900">
            <a:normAutofit/>
          </a:bodyPr>
          <a:lstStyle/>
          <a:p>
            <a:pPr indent="0" lvl="0" marL="0" rtl="0" algn="l">
              <a:lnSpc>
                <a:spcPct val="103125"/>
              </a:lnSpc>
              <a:spcBef>
                <a:spcPts val="0"/>
              </a:spcBef>
              <a:spcAft>
                <a:spcPts val="0"/>
              </a:spcAft>
              <a:buNone/>
            </a:pPr>
            <a:r>
              <a:rPr lang="en-US" sz="3200">
                <a:solidFill>
                  <a:srgbClr val="0198A3"/>
                </a:solidFill>
              </a:rPr>
              <a:t>Business Impact</a:t>
            </a:r>
            <a:endParaRPr/>
          </a:p>
        </p:txBody>
      </p:sp>
      <p:sp>
        <p:nvSpPr>
          <p:cNvPr id="510" name="Google Shape;510;g276f4384597_0_19"/>
          <p:cNvSpPr txBox="1"/>
          <p:nvPr>
            <p:ph idx="1" type="body"/>
          </p:nvPr>
        </p:nvSpPr>
        <p:spPr>
          <a:xfrm>
            <a:off x="2698800" y="6389475"/>
            <a:ext cx="6794400" cy="705900"/>
          </a:xfrm>
          <a:prstGeom prst="rect">
            <a:avLst/>
          </a:prstGeom>
        </p:spPr>
        <p:txBody>
          <a:bodyPr anchorCtr="0" anchor="t" bIns="121900" lIns="121900" spcFirstLastPara="1" rIns="121900" wrap="square" tIns="121900">
            <a:normAutofit/>
          </a:bodyPr>
          <a:lstStyle/>
          <a:p>
            <a:pPr indent="0" lvl="0" marL="0" rtl="0" algn="l">
              <a:lnSpc>
                <a:spcPct val="150000"/>
              </a:lnSpc>
              <a:spcBef>
                <a:spcPts val="0"/>
              </a:spcBef>
              <a:spcAft>
                <a:spcPts val="0"/>
              </a:spcAft>
              <a:buNone/>
            </a:pPr>
            <a:r>
              <a:rPr lang="en-US" sz="900">
                <a:solidFill>
                  <a:srgbClr val="008000"/>
                </a:solidFill>
                <a:highlight>
                  <a:srgbClr val="FFFFFF"/>
                </a:highlight>
                <a:latin typeface="Courier New"/>
                <a:ea typeface="Courier New"/>
                <a:cs typeface="Courier New"/>
                <a:sym typeface="Courier New"/>
              </a:rPr>
              <a:t>Source: https://youyaa.com/customer-acquisition-costs-for-traditional-banks-vs-neobanks/</a:t>
            </a:r>
            <a:endParaRPr/>
          </a:p>
        </p:txBody>
      </p:sp>
      <p:sp>
        <p:nvSpPr>
          <p:cNvPr id="511" name="Google Shape;511;g276f4384597_0_19"/>
          <p:cNvSpPr txBox="1"/>
          <p:nvPr/>
        </p:nvSpPr>
        <p:spPr>
          <a:xfrm>
            <a:off x="869850" y="4986475"/>
            <a:ext cx="10452300" cy="120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Model dapat mencapai maksimasi total potencial profit secara sempurna senilai €10395646.58 </a:t>
            </a:r>
            <a:endParaRPr sz="2000">
              <a:solidFill>
                <a:schemeClr val="dk1"/>
              </a:solidFill>
              <a:latin typeface="Dosis"/>
              <a:ea typeface="Dosis"/>
              <a:cs typeface="Dosis"/>
              <a:sym typeface="Dosis"/>
            </a:endParaRPr>
          </a:p>
          <a:p>
            <a:pPr indent="-355600" lvl="0" marL="457200" rtl="0" algn="l">
              <a:lnSpc>
                <a:spcPct val="11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Model dapat mencapai minimasi total operational campaign secara sempurna senilai €87150 </a:t>
            </a:r>
            <a:endParaRPr sz="2000">
              <a:solidFill>
                <a:schemeClr val="dk1"/>
              </a:solidFill>
              <a:latin typeface="Dosis"/>
              <a:ea typeface="Dosis"/>
              <a:cs typeface="Dosis"/>
              <a:sym typeface="Dosis"/>
            </a:endParaRPr>
          </a:p>
          <a:p>
            <a:pPr indent="-355600" lvl="0" marL="457200" rtl="0" algn="l">
              <a:lnSpc>
                <a:spcPct val="11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Model dapat mencapai total efisiensi operational campaign senilai €658830 atau 88.32% </a:t>
            </a:r>
            <a:endParaRPr sz="2000">
              <a:solidFill>
                <a:schemeClr val="dk1"/>
              </a:solidFill>
              <a:latin typeface="Dosis"/>
              <a:ea typeface="Dosis"/>
              <a:cs typeface="Dosis"/>
              <a:sym typeface="Dosis"/>
            </a:endParaRPr>
          </a:p>
        </p:txBody>
      </p:sp>
      <p:pic>
        <p:nvPicPr>
          <p:cNvPr id="512" name="Google Shape;512;g276f4384597_0_19"/>
          <p:cNvPicPr preferRelativeResize="0"/>
          <p:nvPr/>
        </p:nvPicPr>
        <p:blipFill rotWithShape="1">
          <a:blip r:embed="rId3">
            <a:alphaModFix/>
          </a:blip>
          <a:srcRect b="21881" l="0" r="0" t="0"/>
          <a:stretch/>
        </p:blipFill>
        <p:spPr>
          <a:xfrm>
            <a:off x="871075" y="2031925"/>
            <a:ext cx="8439552" cy="2774950"/>
          </a:xfrm>
          <a:prstGeom prst="rect">
            <a:avLst/>
          </a:prstGeom>
          <a:noFill/>
          <a:ln>
            <a:noFill/>
          </a:ln>
        </p:spPr>
      </p:pic>
      <p:sp>
        <p:nvSpPr>
          <p:cNvPr id="513" name="Google Shape;513;g276f4384597_0_19"/>
          <p:cNvSpPr txBox="1"/>
          <p:nvPr/>
        </p:nvSpPr>
        <p:spPr>
          <a:xfrm>
            <a:off x="749275" y="144810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chemeClr val="dk1"/>
                </a:solidFill>
                <a:latin typeface="Dosis"/>
                <a:ea typeface="Dosis"/>
                <a:cs typeface="Dosis"/>
                <a:sym typeface="Dosis"/>
              </a:rPr>
              <a:t>Simulasi</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76bffed758_0_600"/>
          <p:cNvSpPr txBox="1"/>
          <p:nvPr/>
        </p:nvSpPr>
        <p:spPr>
          <a:xfrm>
            <a:off x="1002300" y="1752925"/>
            <a:ext cx="3678600" cy="908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1" i="0" lang="en-US" sz="2000" u="none" cap="none" strike="noStrike">
                <a:solidFill>
                  <a:schemeClr val="dk1"/>
                </a:solidFill>
                <a:latin typeface="Dosis"/>
                <a:ea typeface="Dosis"/>
                <a:cs typeface="Dosis"/>
                <a:sym typeface="Dosis"/>
              </a:rPr>
              <a:t>Data Manager Lead</a:t>
            </a:r>
            <a:endParaRPr b="1"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Muhammad Iqbal A.</a:t>
            </a:r>
            <a:endParaRPr b="0" i="0" sz="2000" u="none" cap="none" strike="noStrike">
              <a:solidFill>
                <a:schemeClr val="dk1"/>
              </a:solidFill>
              <a:latin typeface="Dosis"/>
              <a:ea typeface="Dosis"/>
              <a:cs typeface="Dosis"/>
              <a:sym typeface="Dosis"/>
            </a:endParaRPr>
          </a:p>
        </p:txBody>
      </p:sp>
      <p:sp>
        <p:nvSpPr>
          <p:cNvPr id="519" name="Google Shape;519;g276bffed758_0_600"/>
          <p:cNvSpPr txBox="1"/>
          <p:nvPr/>
        </p:nvSpPr>
        <p:spPr>
          <a:xfrm>
            <a:off x="1002300" y="962609"/>
            <a:ext cx="7352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0198A3"/>
                </a:solidFill>
                <a:latin typeface="Montserrat"/>
                <a:ea typeface="Montserrat"/>
                <a:cs typeface="Montserrat"/>
                <a:sym typeface="Montserrat"/>
              </a:rPr>
              <a:t>Pembagian Tugas</a:t>
            </a:r>
            <a:endParaRPr b="1" i="0" sz="2800" u="none" cap="none" strike="noStrike">
              <a:solidFill>
                <a:srgbClr val="0198A3"/>
              </a:solidFill>
              <a:latin typeface="Montserrat"/>
              <a:ea typeface="Montserrat"/>
              <a:cs typeface="Montserrat"/>
              <a:sym typeface="Montserrat"/>
            </a:endParaRPr>
          </a:p>
        </p:txBody>
      </p:sp>
      <p:sp>
        <p:nvSpPr>
          <p:cNvPr id="520" name="Google Shape;520;g276bffed758_0_600"/>
          <p:cNvSpPr txBox="1"/>
          <p:nvPr/>
        </p:nvSpPr>
        <p:spPr>
          <a:xfrm>
            <a:off x="7937850" y="1752925"/>
            <a:ext cx="3678600" cy="19239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1" i="0" lang="en-US" sz="2000" u="none" cap="none" strike="noStrike">
                <a:solidFill>
                  <a:schemeClr val="dk1"/>
                </a:solidFill>
                <a:latin typeface="Dosis"/>
                <a:ea typeface="Dosis"/>
                <a:cs typeface="Dosis"/>
                <a:sym typeface="Dosis"/>
              </a:rPr>
              <a:t>Data Scientist</a:t>
            </a:r>
            <a:endParaRPr b="1"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Tsabitah Karimah</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Liliani Priestiwanty</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Cholifatur Rohman Dimi Saputra</a:t>
            </a:r>
            <a:endParaRPr b="0" i="0" sz="2000" u="none" cap="none" strike="noStrike">
              <a:solidFill>
                <a:schemeClr val="dk1"/>
              </a:solidFill>
              <a:latin typeface="Dosis"/>
              <a:ea typeface="Dosis"/>
              <a:cs typeface="Dosis"/>
              <a:sym typeface="Dosis"/>
            </a:endParaRPr>
          </a:p>
        </p:txBody>
      </p:sp>
      <p:sp>
        <p:nvSpPr>
          <p:cNvPr id="521" name="Google Shape;521;g276bffed758_0_600"/>
          <p:cNvSpPr txBox="1"/>
          <p:nvPr/>
        </p:nvSpPr>
        <p:spPr>
          <a:xfrm>
            <a:off x="4067550" y="1752925"/>
            <a:ext cx="3678600" cy="2432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1" i="0" lang="en-US" sz="2000" u="none" cap="none" strike="noStrike">
                <a:solidFill>
                  <a:schemeClr val="dk1"/>
                </a:solidFill>
                <a:latin typeface="Dosis"/>
                <a:ea typeface="Dosis"/>
                <a:cs typeface="Dosis"/>
                <a:sym typeface="Dosis"/>
              </a:rPr>
              <a:t>Data Analyst</a:t>
            </a:r>
            <a:endParaRPr b="1"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Khosid Mahendra</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Hafifah Amalia</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Roffe Rizqullah Daniswara</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Arieska Restu Harpian Dwika</a:t>
            </a:r>
            <a:endParaRPr b="0" i="0" sz="2000" u="none" cap="none" strike="noStrike">
              <a:solidFill>
                <a:schemeClr val="dk1"/>
              </a:solidFill>
              <a:latin typeface="Dosis"/>
              <a:ea typeface="Dosis"/>
              <a:cs typeface="Dosis"/>
              <a:sym typeface="Dosis"/>
            </a:endParaRPr>
          </a:p>
        </p:txBody>
      </p:sp>
      <p:sp>
        <p:nvSpPr>
          <p:cNvPr id="522" name="Google Shape;522;g276bffed758_0_600"/>
          <p:cNvSpPr txBox="1"/>
          <p:nvPr/>
        </p:nvSpPr>
        <p:spPr>
          <a:xfrm>
            <a:off x="575550" y="3364600"/>
            <a:ext cx="3000000" cy="25860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000000"/>
              </a:buClr>
              <a:buSzPts val="1300"/>
              <a:buFont typeface="Dosis"/>
              <a:buChar char="●"/>
            </a:pPr>
            <a:r>
              <a:rPr b="0" i="0" lang="en-US" sz="1300" u="none" cap="none" strike="noStrike">
                <a:solidFill>
                  <a:srgbClr val="000000"/>
                </a:solidFill>
                <a:latin typeface="Dosis"/>
                <a:ea typeface="Dosis"/>
                <a:cs typeface="Dosis"/>
                <a:sym typeface="Dosis"/>
              </a:rPr>
              <a:t>Memimpin tim data yang terdiri dari data analyst dan data scientist untuk memastikan kolaborasi yang efektif.</a:t>
            </a:r>
            <a:endParaRPr b="0" i="0" sz="1300" u="none" cap="none" strike="noStrike">
              <a:solidFill>
                <a:srgbClr val="000000"/>
              </a:solidFill>
              <a:latin typeface="Dosis"/>
              <a:ea typeface="Dosis"/>
              <a:cs typeface="Dosis"/>
              <a:sym typeface="Dosis"/>
            </a:endParaRPr>
          </a:p>
          <a:p>
            <a:pPr indent="-311150" lvl="0" marL="457200" marR="0" rtl="0" algn="l">
              <a:lnSpc>
                <a:spcPct val="100000"/>
              </a:lnSpc>
              <a:spcBef>
                <a:spcPts val="0"/>
              </a:spcBef>
              <a:spcAft>
                <a:spcPts val="0"/>
              </a:spcAft>
              <a:buClr>
                <a:srgbClr val="000000"/>
              </a:buClr>
              <a:buSzPts val="1300"/>
              <a:buFont typeface="Dosis"/>
              <a:buChar char="●"/>
            </a:pPr>
            <a:r>
              <a:rPr b="0" i="0" lang="en-US" sz="1300" u="none" cap="none" strike="noStrike">
                <a:solidFill>
                  <a:srgbClr val="000000"/>
                </a:solidFill>
                <a:latin typeface="Dosis"/>
                <a:ea typeface="Dosis"/>
                <a:cs typeface="Dosis"/>
                <a:sym typeface="Dosis"/>
              </a:rPr>
              <a:t>Berkomunikasi dengan berbagai stakeholder mengenai kepentingan proyek data.</a:t>
            </a:r>
            <a:endParaRPr b="0" i="0" sz="1300" u="none" cap="none" strike="noStrike">
              <a:solidFill>
                <a:srgbClr val="000000"/>
              </a:solidFill>
              <a:latin typeface="Dosis"/>
              <a:ea typeface="Dosis"/>
              <a:cs typeface="Dosis"/>
              <a:sym typeface="Dosis"/>
            </a:endParaRPr>
          </a:p>
          <a:p>
            <a:pPr indent="-311150" lvl="0" marL="457200" marR="0" rtl="0" algn="l">
              <a:lnSpc>
                <a:spcPct val="100000"/>
              </a:lnSpc>
              <a:spcBef>
                <a:spcPts val="0"/>
              </a:spcBef>
              <a:spcAft>
                <a:spcPts val="0"/>
              </a:spcAft>
              <a:buClr>
                <a:srgbClr val="000000"/>
              </a:buClr>
              <a:buSzPts val="1300"/>
              <a:buFont typeface="Dosis"/>
              <a:buChar char="●"/>
            </a:pPr>
            <a:r>
              <a:rPr b="0" i="0" lang="en-US" sz="1300" u="none" cap="none" strike="noStrike">
                <a:solidFill>
                  <a:srgbClr val="000000"/>
                </a:solidFill>
                <a:latin typeface="Dosis"/>
                <a:ea typeface="Dosis"/>
                <a:cs typeface="Dosis"/>
                <a:sym typeface="Dosis"/>
              </a:rPr>
              <a:t>Melakukan prescriptive analytics berupa optimasi keputusan, rekomendasi tindakan, dan merancang serta implementasi sistem Machine Learning dengan verifikasi data quality.</a:t>
            </a:r>
            <a:endParaRPr b="0" i="0" sz="1300" u="none" cap="none" strike="noStrike">
              <a:solidFill>
                <a:srgbClr val="000000"/>
              </a:solidFill>
              <a:latin typeface="Dosis"/>
              <a:ea typeface="Dosis"/>
              <a:cs typeface="Dosis"/>
              <a:sym typeface="Dosis"/>
            </a:endParaRPr>
          </a:p>
        </p:txBody>
      </p:sp>
      <p:sp>
        <p:nvSpPr>
          <p:cNvPr id="523" name="Google Shape;523;g276bffed758_0_600"/>
          <p:cNvSpPr txBox="1"/>
          <p:nvPr/>
        </p:nvSpPr>
        <p:spPr>
          <a:xfrm>
            <a:off x="4120125" y="4821450"/>
            <a:ext cx="3000000" cy="15354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600"/>
              </a:spcBef>
              <a:spcAft>
                <a:spcPts val="0"/>
              </a:spcAft>
              <a:buClr>
                <a:schemeClr val="accent2"/>
              </a:buClr>
              <a:buSzPts val="1300"/>
              <a:buFont typeface="Dosis"/>
              <a:buChar char="●"/>
            </a:pPr>
            <a:r>
              <a:rPr b="0" i="0" lang="en-US" sz="1300" u="none" cap="none" strike="noStrike">
                <a:solidFill>
                  <a:schemeClr val="accent2"/>
                </a:solidFill>
                <a:highlight>
                  <a:srgbClr val="FFFFFF"/>
                </a:highlight>
                <a:latin typeface="Dosis"/>
                <a:ea typeface="Dosis"/>
                <a:cs typeface="Dosis"/>
                <a:sym typeface="Dosis"/>
              </a:rPr>
              <a:t>Melakukan descriptive analytics berupa statistik deskriptif visualisasi data pada data historis.</a:t>
            </a:r>
            <a:endParaRPr b="0" i="0" sz="1300" u="none" cap="none" strike="noStrike">
              <a:solidFill>
                <a:schemeClr val="accent2"/>
              </a:solidFill>
              <a:highlight>
                <a:srgbClr val="FFFFFF"/>
              </a:highlight>
              <a:latin typeface="Dosis"/>
              <a:ea typeface="Dosis"/>
              <a:cs typeface="Dosis"/>
              <a:sym typeface="Dosis"/>
            </a:endParaRPr>
          </a:p>
          <a:p>
            <a:pPr indent="-311150" lvl="0" marL="457200" marR="0" rtl="0" algn="l">
              <a:lnSpc>
                <a:spcPct val="115000"/>
              </a:lnSpc>
              <a:spcBef>
                <a:spcPts val="0"/>
              </a:spcBef>
              <a:spcAft>
                <a:spcPts val="0"/>
              </a:spcAft>
              <a:buClr>
                <a:schemeClr val="accent2"/>
              </a:buClr>
              <a:buSzPts val="1300"/>
              <a:buFont typeface="Dosis"/>
              <a:buChar char="●"/>
            </a:pPr>
            <a:r>
              <a:rPr b="0" i="0" lang="en-US" sz="1300" u="none" cap="none" strike="noStrike">
                <a:solidFill>
                  <a:schemeClr val="accent2"/>
                </a:solidFill>
                <a:highlight>
                  <a:srgbClr val="FFFFFF"/>
                </a:highlight>
                <a:latin typeface="Dosis"/>
                <a:ea typeface="Dosis"/>
                <a:cs typeface="Dosis"/>
                <a:sym typeface="Dosis"/>
              </a:rPr>
              <a:t>Melakukan diagnostic analytics berupa analisis korelasi dan uji statistik.</a:t>
            </a:r>
            <a:endParaRPr b="0" i="0" sz="1500" u="none" cap="none" strike="noStrike">
              <a:solidFill>
                <a:srgbClr val="000000"/>
              </a:solidFill>
              <a:latin typeface="Dosis"/>
              <a:ea typeface="Dosis"/>
              <a:cs typeface="Dosis"/>
              <a:sym typeface="Dosis"/>
            </a:endParaRPr>
          </a:p>
        </p:txBody>
      </p:sp>
      <p:sp>
        <p:nvSpPr>
          <p:cNvPr id="524" name="Google Shape;524;g276bffed758_0_600"/>
          <p:cNvSpPr txBox="1"/>
          <p:nvPr/>
        </p:nvSpPr>
        <p:spPr>
          <a:xfrm>
            <a:off x="1002300" y="2995288"/>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500"/>
              </a:spcAft>
              <a:buClr>
                <a:srgbClr val="000000"/>
              </a:buClr>
              <a:buSzPts val="1200"/>
              <a:buFont typeface="Arial"/>
              <a:buNone/>
            </a:pPr>
            <a:r>
              <a:rPr b="1" i="0" lang="en-US" sz="1200" u="none" cap="none" strike="noStrike">
                <a:solidFill>
                  <a:schemeClr val="accent2"/>
                </a:solidFill>
                <a:highlight>
                  <a:srgbClr val="FFFFFF"/>
                </a:highlight>
                <a:latin typeface="Roboto"/>
                <a:ea typeface="Roboto"/>
                <a:cs typeface="Roboto"/>
                <a:sym typeface="Roboto"/>
              </a:rPr>
              <a:t>Job Description:</a:t>
            </a:r>
            <a:endParaRPr b="1" i="0" sz="1400" u="none" cap="none" strike="noStrike">
              <a:solidFill>
                <a:srgbClr val="000000"/>
              </a:solidFill>
              <a:latin typeface="Dosis"/>
              <a:ea typeface="Dosis"/>
              <a:cs typeface="Dosis"/>
              <a:sym typeface="Dosis"/>
            </a:endParaRPr>
          </a:p>
        </p:txBody>
      </p:sp>
      <p:sp>
        <p:nvSpPr>
          <p:cNvPr id="525" name="Google Shape;525;g276bffed758_0_600"/>
          <p:cNvSpPr txBox="1"/>
          <p:nvPr/>
        </p:nvSpPr>
        <p:spPr>
          <a:xfrm>
            <a:off x="4067550" y="4452138"/>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500"/>
              </a:spcAft>
              <a:buClr>
                <a:srgbClr val="000000"/>
              </a:buClr>
              <a:buSzPts val="1200"/>
              <a:buFont typeface="Arial"/>
              <a:buNone/>
            </a:pPr>
            <a:r>
              <a:rPr b="1" i="0" lang="en-US" sz="1200" u="none" cap="none" strike="noStrike">
                <a:solidFill>
                  <a:schemeClr val="accent2"/>
                </a:solidFill>
                <a:highlight>
                  <a:srgbClr val="FFFFFF"/>
                </a:highlight>
                <a:latin typeface="Roboto"/>
                <a:ea typeface="Roboto"/>
                <a:cs typeface="Roboto"/>
                <a:sym typeface="Roboto"/>
              </a:rPr>
              <a:t>Job Description:</a:t>
            </a:r>
            <a:endParaRPr b="1" i="0" sz="1400" u="none" cap="none" strike="noStrike">
              <a:solidFill>
                <a:srgbClr val="000000"/>
              </a:solidFill>
              <a:latin typeface="Dosis"/>
              <a:ea typeface="Dosis"/>
              <a:cs typeface="Dosis"/>
              <a:sym typeface="Dosis"/>
            </a:endParaRPr>
          </a:p>
        </p:txBody>
      </p:sp>
      <p:sp>
        <p:nvSpPr>
          <p:cNvPr id="526" name="Google Shape;526;g276bffed758_0_600"/>
          <p:cNvSpPr txBox="1"/>
          <p:nvPr/>
        </p:nvSpPr>
        <p:spPr>
          <a:xfrm>
            <a:off x="8043125" y="4422050"/>
            <a:ext cx="3000000" cy="19956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600"/>
              </a:spcBef>
              <a:spcAft>
                <a:spcPts val="0"/>
              </a:spcAft>
              <a:buClr>
                <a:schemeClr val="accent2"/>
              </a:buClr>
              <a:buSzPts val="1300"/>
              <a:buFont typeface="Dosis"/>
              <a:buChar char="●"/>
            </a:pPr>
            <a:r>
              <a:rPr b="0" i="0" lang="en-US" sz="1300" u="none" cap="none" strike="noStrike">
                <a:solidFill>
                  <a:schemeClr val="accent2"/>
                </a:solidFill>
                <a:highlight>
                  <a:srgbClr val="FFFFFF"/>
                </a:highlight>
                <a:latin typeface="Dosis"/>
                <a:ea typeface="Dosis"/>
                <a:cs typeface="Dosis"/>
                <a:sym typeface="Dosis"/>
              </a:rPr>
              <a:t>Melakukan prep-processing dan feature engineering untuk kebutuhan modeling.</a:t>
            </a:r>
            <a:endParaRPr b="0" i="0" sz="1300" u="none" cap="none" strike="noStrike">
              <a:solidFill>
                <a:schemeClr val="accent2"/>
              </a:solidFill>
              <a:highlight>
                <a:srgbClr val="FFFFFF"/>
              </a:highlight>
              <a:latin typeface="Dosis"/>
              <a:ea typeface="Dosis"/>
              <a:cs typeface="Dosis"/>
              <a:sym typeface="Dosis"/>
            </a:endParaRPr>
          </a:p>
          <a:p>
            <a:pPr indent="-311150" lvl="0" marL="457200" marR="0" rtl="0" algn="l">
              <a:lnSpc>
                <a:spcPct val="115000"/>
              </a:lnSpc>
              <a:spcBef>
                <a:spcPts val="0"/>
              </a:spcBef>
              <a:spcAft>
                <a:spcPts val="0"/>
              </a:spcAft>
              <a:buClr>
                <a:schemeClr val="accent2"/>
              </a:buClr>
              <a:buSzPts val="1300"/>
              <a:buFont typeface="Dosis"/>
              <a:buChar char="●"/>
            </a:pPr>
            <a:r>
              <a:rPr b="0" i="0" lang="en-US" sz="1300" u="none" cap="none" strike="noStrike">
                <a:solidFill>
                  <a:schemeClr val="accent2"/>
                </a:solidFill>
                <a:highlight>
                  <a:srgbClr val="FFFFFF"/>
                </a:highlight>
                <a:latin typeface="Dosis"/>
                <a:ea typeface="Dosis"/>
                <a:cs typeface="Dosis"/>
                <a:sym typeface="Dosis"/>
              </a:rPr>
              <a:t>Melakukan predictive analytics berupa eksperimen model ML baik linear dan non-linear.</a:t>
            </a:r>
            <a:endParaRPr b="0" i="0" sz="1300" u="none" cap="none" strike="noStrike">
              <a:solidFill>
                <a:schemeClr val="accent2"/>
              </a:solidFill>
              <a:highlight>
                <a:srgbClr val="FFFFFF"/>
              </a:highlight>
              <a:latin typeface="Dosis"/>
              <a:ea typeface="Dosis"/>
              <a:cs typeface="Dosis"/>
              <a:sym typeface="Dosis"/>
            </a:endParaRPr>
          </a:p>
          <a:p>
            <a:pPr indent="-311150" lvl="0" marL="457200" marR="0" rtl="0" algn="l">
              <a:lnSpc>
                <a:spcPct val="115000"/>
              </a:lnSpc>
              <a:spcBef>
                <a:spcPts val="0"/>
              </a:spcBef>
              <a:spcAft>
                <a:spcPts val="0"/>
              </a:spcAft>
              <a:buClr>
                <a:schemeClr val="accent2"/>
              </a:buClr>
              <a:buSzPts val="1300"/>
              <a:buFont typeface="Dosis"/>
              <a:buChar char="●"/>
            </a:pPr>
            <a:r>
              <a:rPr b="0" i="0" lang="en-US" sz="1300" u="none" cap="none" strike="noStrike">
                <a:solidFill>
                  <a:schemeClr val="accent2"/>
                </a:solidFill>
                <a:highlight>
                  <a:srgbClr val="FFFFFF"/>
                </a:highlight>
                <a:latin typeface="Dosis"/>
                <a:ea typeface="Dosis"/>
                <a:cs typeface="Dosis"/>
                <a:sym typeface="Dosis"/>
              </a:rPr>
              <a:t>Evaluasi model menggunakan metrik yang relevan.</a:t>
            </a:r>
            <a:endParaRPr b="0" i="0" sz="1300" u="none" cap="none" strike="noStrike">
              <a:solidFill>
                <a:schemeClr val="accent2"/>
              </a:solidFill>
              <a:highlight>
                <a:srgbClr val="FFFFFF"/>
              </a:highlight>
              <a:latin typeface="Dosis"/>
              <a:ea typeface="Dosis"/>
              <a:cs typeface="Dosis"/>
              <a:sym typeface="Dosis"/>
            </a:endParaRPr>
          </a:p>
        </p:txBody>
      </p:sp>
      <p:sp>
        <p:nvSpPr>
          <p:cNvPr id="527" name="Google Shape;527;g276bffed758_0_600"/>
          <p:cNvSpPr txBox="1"/>
          <p:nvPr/>
        </p:nvSpPr>
        <p:spPr>
          <a:xfrm>
            <a:off x="7990550" y="4052738"/>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500"/>
              </a:spcAft>
              <a:buClr>
                <a:srgbClr val="000000"/>
              </a:buClr>
              <a:buSzPts val="1200"/>
              <a:buFont typeface="Arial"/>
              <a:buNone/>
            </a:pPr>
            <a:r>
              <a:rPr b="1" i="0" lang="en-US" sz="1200" u="none" cap="none" strike="noStrike">
                <a:solidFill>
                  <a:schemeClr val="accent2"/>
                </a:solidFill>
                <a:highlight>
                  <a:srgbClr val="FFFFFF"/>
                </a:highlight>
                <a:latin typeface="Roboto"/>
                <a:ea typeface="Roboto"/>
                <a:cs typeface="Roboto"/>
                <a:sym typeface="Roboto"/>
              </a:rPr>
              <a:t>Job Description:</a:t>
            </a:r>
            <a:endParaRPr b="1" i="0" sz="14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A close up of a logo&#10;&#10;Description automatically generated" id="110" name="Google Shape;110;g276bffed758_0_14"/>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111" name="Google Shape;111;g276bffed758_0_14"/>
          <p:cNvSpPr txBox="1"/>
          <p:nvPr/>
        </p:nvSpPr>
        <p:spPr>
          <a:xfrm>
            <a:off x="491875" y="2438376"/>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Stage 1</a:t>
            </a:r>
            <a:endParaRPr b="0" i="0" sz="1400" u="none" cap="none" strike="noStrike">
              <a:solidFill>
                <a:schemeClr val="lt1"/>
              </a:solidFill>
              <a:latin typeface="Arial"/>
              <a:ea typeface="Arial"/>
              <a:cs typeface="Arial"/>
              <a:sym typeface="Arial"/>
            </a:endParaRPr>
          </a:p>
        </p:txBody>
      </p:sp>
      <p:sp>
        <p:nvSpPr>
          <p:cNvPr id="112" name="Google Shape;112;g276bffed758_0_14"/>
          <p:cNvSpPr txBox="1"/>
          <p:nvPr/>
        </p:nvSpPr>
        <p:spPr>
          <a:xfrm>
            <a:off x="491867" y="3402016"/>
            <a:ext cx="3064500" cy="1077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EDA &amp; Insights</a:t>
            </a:r>
            <a:endParaRPr b="0" i="0" sz="1400" u="none" cap="none" strike="noStrike">
              <a:solidFill>
                <a:schemeClr val="lt1"/>
              </a:solidFill>
              <a:latin typeface="Arial"/>
              <a:ea typeface="Arial"/>
              <a:cs typeface="Arial"/>
              <a:sym typeface="Arial"/>
            </a:endParaRPr>
          </a:p>
        </p:txBody>
      </p:sp>
      <p:cxnSp>
        <p:nvCxnSpPr>
          <p:cNvPr id="113" name="Google Shape;113;g276bffed758_0_14"/>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A close up of a logo&#10;&#10;Description automatically generated" id="118" name="Google Shape;118;gcf82d40dce_0_37"/>
          <p:cNvPicPr preferRelativeResize="0"/>
          <p:nvPr/>
        </p:nvPicPr>
        <p:blipFill rotWithShape="1">
          <a:blip r:embed="rId3">
            <a:alphaModFix amt="71000"/>
          </a:blip>
          <a:srcRect b="0" l="0" r="0" t="0"/>
          <a:stretch/>
        </p:blipFill>
        <p:spPr>
          <a:xfrm>
            <a:off x="-3" y="1186454"/>
            <a:ext cx="12192000" cy="5080000"/>
          </a:xfrm>
          <a:prstGeom prst="rect">
            <a:avLst/>
          </a:prstGeom>
          <a:noFill/>
          <a:ln>
            <a:noFill/>
          </a:ln>
        </p:spPr>
      </p:pic>
      <p:pic>
        <p:nvPicPr>
          <p:cNvPr descr="A picture containing drawing&#10;&#10;Description automatically generated" id="119" name="Google Shape;119;gcf82d40dce_0_37"/>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20" name="Google Shape;120;gcf82d40dce_0_37"/>
          <p:cNvSpPr txBox="1"/>
          <p:nvPr/>
        </p:nvSpPr>
        <p:spPr>
          <a:xfrm>
            <a:off x="1373241" y="5751060"/>
            <a:ext cx="22410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Summary Data</a:t>
            </a:r>
            <a:endParaRPr b="0" i="0" sz="1400" u="none" cap="none" strike="noStrike">
              <a:solidFill>
                <a:srgbClr val="000000"/>
              </a:solidFill>
              <a:latin typeface="Arial"/>
              <a:ea typeface="Arial"/>
              <a:cs typeface="Arial"/>
              <a:sym typeface="Arial"/>
            </a:endParaRPr>
          </a:p>
        </p:txBody>
      </p:sp>
      <p:sp>
        <p:nvSpPr>
          <p:cNvPr id="121" name="Google Shape;121;gcf82d40dce_0_37"/>
          <p:cNvSpPr txBox="1"/>
          <p:nvPr/>
        </p:nvSpPr>
        <p:spPr>
          <a:xfrm>
            <a:off x="1055470" y="591530"/>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EDA</a:t>
            </a:r>
            <a:endParaRPr b="1" i="0" sz="3200" u="none" cap="none" strike="noStrike">
              <a:solidFill>
                <a:srgbClr val="0198A3"/>
              </a:solidFill>
              <a:latin typeface="Montserrat"/>
              <a:ea typeface="Montserrat"/>
              <a:cs typeface="Montserrat"/>
              <a:sym typeface="Montserrat"/>
            </a:endParaRPr>
          </a:p>
        </p:txBody>
      </p:sp>
      <p:sp>
        <p:nvSpPr>
          <p:cNvPr id="122" name="Google Shape;122;gcf82d40dce_0_37"/>
          <p:cNvSpPr txBox="1"/>
          <p:nvPr/>
        </p:nvSpPr>
        <p:spPr>
          <a:xfrm>
            <a:off x="4404650" y="1702263"/>
            <a:ext cx="7547700" cy="44331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000000"/>
              </a:buClr>
              <a:buSzPts val="2300"/>
              <a:buFont typeface="Calibri"/>
              <a:buChar char="●"/>
            </a:pPr>
            <a:r>
              <a:rPr b="0" i="0" lang="en-US" sz="2300" u="none" cap="none" strike="noStrike">
                <a:solidFill>
                  <a:srgbClr val="000000"/>
                </a:solidFill>
                <a:latin typeface="Calibri"/>
                <a:ea typeface="Calibri"/>
                <a:cs typeface="Calibri"/>
                <a:sym typeface="Calibri"/>
              </a:rPr>
              <a:t>df_train memiliki 17 variabel yang terdiri dari 16 fitur dan 1 target.</a:t>
            </a:r>
            <a:endParaRPr b="0"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Char char="●"/>
            </a:pPr>
            <a:r>
              <a:rPr b="0" i="0" lang="en-US" sz="2300" u="none" cap="none" strike="noStrike">
                <a:solidFill>
                  <a:srgbClr val="000000"/>
                </a:solidFill>
                <a:latin typeface="Calibri"/>
                <a:ea typeface="Calibri"/>
                <a:cs typeface="Calibri"/>
                <a:sym typeface="Calibri"/>
              </a:rPr>
              <a:t>df_train memiliki tipe data int64 sebanyak 7 dan object sebanyak 10 kolom.</a:t>
            </a:r>
            <a:endParaRPr b="0"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Char char="●"/>
            </a:pPr>
            <a:r>
              <a:rPr b="0" i="0" lang="en-US" sz="2300" u="none" cap="none" strike="noStrike">
                <a:solidFill>
                  <a:srgbClr val="000000"/>
                </a:solidFill>
                <a:latin typeface="Calibri"/>
                <a:ea typeface="Calibri"/>
                <a:cs typeface="Calibri"/>
                <a:sym typeface="Calibri"/>
              </a:rPr>
              <a:t>df_train memiliki 45.211 baris data.</a:t>
            </a:r>
            <a:endParaRPr b="0"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Char char="●"/>
            </a:pPr>
            <a:r>
              <a:rPr b="0" i="0" lang="en-US" sz="2300" u="none" cap="none" strike="noStrike">
                <a:solidFill>
                  <a:srgbClr val="000000"/>
                </a:solidFill>
                <a:latin typeface="Calibri"/>
                <a:ea typeface="Calibri"/>
                <a:cs typeface="Calibri"/>
                <a:sym typeface="Calibri"/>
              </a:rPr>
              <a:t>Fitur ‘y’ adalah fitur yang menjadi target.</a:t>
            </a:r>
            <a:endParaRPr b="0"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Char char="●"/>
            </a:pPr>
            <a:r>
              <a:rPr b="0" i="0" lang="en-US" sz="2300" u="none" cap="none" strike="noStrike">
                <a:solidFill>
                  <a:srgbClr val="000000"/>
                </a:solidFill>
                <a:latin typeface="Calibri"/>
                <a:ea typeface="Calibri"/>
                <a:cs typeface="Calibri"/>
                <a:sym typeface="Calibri"/>
              </a:rPr>
              <a:t>Semua fitur dan target tidak memiliki data kosong.</a:t>
            </a:r>
            <a:endParaRPr b="0"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Char char="●"/>
            </a:pPr>
            <a:r>
              <a:rPr b="0" i="0" lang="en-US" sz="2300" u="none" cap="none" strike="noStrike">
                <a:solidFill>
                  <a:srgbClr val="000000"/>
                </a:solidFill>
                <a:latin typeface="Calibri"/>
                <a:ea typeface="Calibri"/>
                <a:cs typeface="Calibri"/>
                <a:sym typeface="Calibri"/>
              </a:rPr>
              <a:t>Semua Tipe fitur cukup sudah masuk akal (diluar ranah feature encoding!).</a:t>
            </a:r>
            <a:endParaRPr b="0"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Char char="●"/>
            </a:pPr>
            <a:r>
              <a:rPr b="0" i="0" lang="en-US" sz="2300" u="none" cap="none" strike="noStrike">
                <a:solidFill>
                  <a:srgbClr val="000000"/>
                </a:solidFill>
                <a:latin typeface="Calibri"/>
                <a:ea typeface="Calibri"/>
                <a:cs typeface="Calibri"/>
                <a:sym typeface="Calibri"/>
              </a:rPr>
              <a:t>Tipe target sebaiknya diubah menjadi numeric/boolean untuk memudahkan EDA.</a:t>
            </a:r>
            <a:endParaRPr b="0"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p:txBody>
      </p:sp>
      <p:pic>
        <p:nvPicPr>
          <p:cNvPr id="123" name="Google Shape;123;gcf82d40dce_0_37"/>
          <p:cNvPicPr preferRelativeResize="0"/>
          <p:nvPr/>
        </p:nvPicPr>
        <p:blipFill rotWithShape="1">
          <a:blip r:embed="rId5">
            <a:alphaModFix/>
          </a:blip>
          <a:srcRect b="0" l="0" r="0" t="0"/>
          <a:stretch/>
        </p:blipFill>
        <p:spPr>
          <a:xfrm>
            <a:off x="1055475" y="1627238"/>
            <a:ext cx="2876550" cy="3924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A close up of a logo&#10;&#10;Description automatically generated" id="128" name="Google Shape;128;g276bffed758_0_63"/>
          <p:cNvPicPr preferRelativeResize="0"/>
          <p:nvPr/>
        </p:nvPicPr>
        <p:blipFill rotWithShape="1">
          <a:blip r:embed="rId3">
            <a:alphaModFix amt="71000"/>
          </a:blip>
          <a:srcRect b="0" l="0" r="0" t="0"/>
          <a:stretch/>
        </p:blipFill>
        <p:spPr>
          <a:xfrm>
            <a:off x="-3" y="1186454"/>
            <a:ext cx="12192000" cy="5080000"/>
          </a:xfrm>
          <a:prstGeom prst="rect">
            <a:avLst/>
          </a:prstGeom>
          <a:noFill/>
          <a:ln>
            <a:noFill/>
          </a:ln>
        </p:spPr>
      </p:pic>
      <p:pic>
        <p:nvPicPr>
          <p:cNvPr descr="A picture containing drawing&#10;&#10;Description automatically generated" id="129" name="Google Shape;129;g276bffed758_0_63"/>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30" name="Google Shape;130;g276bffed758_0_63"/>
          <p:cNvSpPr txBox="1"/>
          <p:nvPr/>
        </p:nvSpPr>
        <p:spPr>
          <a:xfrm>
            <a:off x="1055470" y="591530"/>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EDA</a:t>
            </a:r>
            <a:endParaRPr b="1" i="0" sz="3200" u="none" cap="none" strike="noStrike">
              <a:solidFill>
                <a:srgbClr val="0198A3"/>
              </a:solidFill>
              <a:latin typeface="Montserrat"/>
              <a:ea typeface="Montserrat"/>
              <a:cs typeface="Montserrat"/>
              <a:sym typeface="Montserrat"/>
            </a:endParaRPr>
          </a:p>
        </p:txBody>
      </p:sp>
      <p:sp>
        <p:nvSpPr>
          <p:cNvPr id="131" name="Google Shape;131;g276bffed758_0_63"/>
          <p:cNvSpPr txBox="1"/>
          <p:nvPr/>
        </p:nvSpPr>
        <p:spPr>
          <a:xfrm>
            <a:off x="1055475" y="4104000"/>
            <a:ext cx="10896900" cy="2401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Pada tahap ini juga dilakukan pengecekan statistik data (min/max/mean/median/unique/top/freq)</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Kolom age (hampir skewness normal), balance, duration, campaign (hampir skewness normal), previous (hampir skewness normal), dan pdays memiliki skewness positif karena mean &gt; median.</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Kolom day (hampir skewness normal) memiliki skewness negatif karena mean &lt; median.</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Fitur 'balance' memiliki nilai negatif, dengan dugaan:</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-Salah input</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-Nilai negatif memiliki makna (TERPILIH))</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0" i="0" sz="1800" u="none" cap="none" strike="noStrike">
              <a:solidFill>
                <a:srgbClr val="000000"/>
              </a:solidFill>
              <a:latin typeface="Calibri"/>
              <a:ea typeface="Calibri"/>
              <a:cs typeface="Calibri"/>
              <a:sym typeface="Calibri"/>
            </a:endParaRPr>
          </a:p>
        </p:txBody>
      </p:sp>
      <p:pic>
        <p:nvPicPr>
          <p:cNvPr id="132" name="Google Shape;132;g276bffed758_0_63"/>
          <p:cNvPicPr preferRelativeResize="0"/>
          <p:nvPr/>
        </p:nvPicPr>
        <p:blipFill rotWithShape="1">
          <a:blip r:embed="rId5">
            <a:alphaModFix/>
          </a:blip>
          <a:srcRect b="0" l="0" r="0" t="0"/>
          <a:stretch/>
        </p:blipFill>
        <p:spPr>
          <a:xfrm>
            <a:off x="2447925" y="1248800"/>
            <a:ext cx="7296150" cy="2533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A close up of a logo&#10;&#10;Description automatically generated" id="137" name="Google Shape;137;g276bffed758_3_1"/>
          <p:cNvPicPr preferRelativeResize="0"/>
          <p:nvPr/>
        </p:nvPicPr>
        <p:blipFill rotWithShape="1">
          <a:blip r:embed="rId3">
            <a:alphaModFix amt="71000"/>
          </a:blip>
          <a:srcRect b="0" l="0" r="0" t="0"/>
          <a:stretch/>
        </p:blipFill>
        <p:spPr>
          <a:xfrm>
            <a:off x="-3" y="1186454"/>
            <a:ext cx="12192000" cy="5080000"/>
          </a:xfrm>
          <a:prstGeom prst="rect">
            <a:avLst/>
          </a:prstGeom>
          <a:noFill/>
          <a:ln>
            <a:noFill/>
          </a:ln>
        </p:spPr>
      </p:pic>
      <p:pic>
        <p:nvPicPr>
          <p:cNvPr descr="A picture containing drawing&#10;&#10;Description automatically generated" id="138" name="Google Shape;138;g276bffed758_3_1"/>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39" name="Google Shape;139;g276bffed758_3_1"/>
          <p:cNvSpPr txBox="1"/>
          <p:nvPr/>
        </p:nvSpPr>
        <p:spPr>
          <a:xfrm>
            <a:off x="1055470" y="591530"/>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Univariate Analysis</a:t>
            </a:r>
            <a:endParaRPr b="1" i="0" sz="3200" u="none" cap="none" strike="noStrike">
              <a:solidFill>
                <a:srgbClr val="0198A3"/>
              </a:solidFill>
              <a:latin typeface="Montserrat"/>
              <a:ea typeface="Montserrat"/>
              <a:cs typeface="Montserrat"/>
              <a:sym typeface="Montserrat"/>
            </a:endParaRPr>
          </a:p>
        </p:txBody>
      </p:sp>
      <p:sp>
        <p:nvSpPr>
          <p:cNvPr id="140" name="Google Shape;140;g276bffed758_3_1"/>
          <p:cNvSpPr txBox="1"/>
          <p:nvPr/>
        </p:nvSpPr>
        <p:spPr>
          <a:xfrm>
            <a:off x="1055475" y="4918550"/>
            <a:ext cx="108969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1800" u="none" cap="none" strike="noStrike">
                <a:solidFill>
                  <a:srgbClr val="000000"/>
                </a:solidFill>
                <a:latin typeface="Calibri"/>
                <a:ea typeface="Calibri"/>
                <a:cs typeface="Calibri"/>
                <a:sym typeface="Calibri"/>
              </a:rPr>
              <a:t>Gambar di atas merupakan distribusi dari kolom job. Kebanyakan pelanggan yang berlangganan bekerja di bidang management,</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US" sz="1800" u="none" cap="none" strike="noStrike">
                <a:solidFill>
                  <a:srgbClr val="000000"/>
                </a:solidFill>
                <a:latin typeface="Calibri"/>
                <a:ea typeface="Calibri"/>
                <a:cs typeface="Calibri"/>
                <a:sym typeface="Calibri"/>
              </a:rPr>
              <a:t>technician dan blue collar. Hal tersebut mungkin terjadi dikarenakan pendapatan mereka yang stabil serta mereka ingin mencari cara</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US" sz="1800" u="none" cap="none" strike="noStrike">
                <a:solidFill>
                  <a:srgbClr val="000000"/>
                </a:solidFill>
                <a:latin typeface="Calibri"/>
                <a:ea typeface="Calibri"/>
                <a:cs typeface="Calibri"/>
                <a:sym typeface="Calibri"/>
              </a:rPr>
              <a:t>yang aman untuk menabung dan mengembangkan kekayaan.</a:t>
            </a:r>
            <a:endParaRPr b="0" i="0" sz="1800" u="none" cap="none" strike="noStrike">
              <a:solidFill>
                <a:srgbClr val="000000"/>
              </a:solidFill>
              <a:latin typeface="Calibri"/>
              <a:ea typeface="Calibri"/>
              <a:cs typeface="Calibri"/>
              <a:sym typeface="Calibri"/>
            </a:endParaRPr>
          </a:p>
        </p:txBody>
      </p:sp>
      <p:pic>
        <p:nvPicPr>
          <p:cNvPr id="141" name="Google Shape;141;g276bffed758_3_1"/>
          <p:cNvPicPr preferRelativeResize="0"/>
          <p:nvPr/>
        </p:nvPicPr>
        <p:blipFill rotWithShape="1">
          <a:blip r:embed="rId5">
            <a:alphaModFix/>
          </a:blip>
          <a:srcRect b="0" l="0" r="0" t="0"/>
          <a:stretch/>
        </p:blipFill>
        <p:spPr>
          <a:xfrm>
            <a:off x="2346350" y="1186451"/>
            <a:ext cx="7352401" cy="346107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